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Override3.xml" ContentType="application/vnd.openxmlformats-officedocument.themeOverride+xml"/>
  <Override PartName="/ppt/theme/themeOverride4.xml" ContentType="application/vnd.openxmlformats-officedocument.themeOverr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0"/>
  </p:notesMasterIdLst>
  <p:sldIdLst>
    <p:sldId id="263" r:id="rId2"/>
    <p:sldId id="259" r:id="rId3"/>
    <p:sldId id="276" r:id="rId4"/>
    <p:sldId id="260" r:id="rId5"/>
    <p:sldId id="257" r:id="rId6"/>
    <p:sldId id="261" r:id="rId7"/>
    <p:sldId id="264" r:id="rId8"/>
    <p:sldId id="262" r:id="rId9"/>
    <p:sldId id="265" r:id="rId10"/>
    <p:sldId id="275" r:id="rId11"/>
    <p:sldId id="266" r:id="rId12"/>
    <p:sldId id="271" r:id="rId13"/>
    <p:sldId id="274" r:id="rId14"/>
    <p:sldId id="272" r:id="rId15"/>
    <p:sldId id="273" r:id="rId16"/>
    <p:sldId id="268" r:id="rId17"/>
    <p:sldId id="269" r:id="rId18"/>
    <p:sldId id="270" r:id="rId19"/>
  </p:sldIdLst>
  <p:sldSz cx="9144000" cy="6858000" type="screen4x3"/>
  <p:notesSz cx="6718300" cy="98552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FF9685"/>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p:scale>
          <a:sx n="50" d="100"/>
          <a:sy n="50" d="100"/>
        </p:scale>
        <p:origin x="-1356" y="-1212"/>
      </p:cViewPr>
      <p:guideLst>
        <p:guide orient="horz" pos="2160"/>
        <p:guide pos="2880"/>
      </p:guideLst>
    </p:cSldViewPr>
  </p:slideViewPr>
  <p:notesTextViewPr>
    <p:cViewPr>
      <p:scale>
        <a:sx n="100" d="100"/>
        <a:sy n="100" d="100"/>
      </p:scale>
      <p:origin x="0" y="0"/>
    </p:cViewPr>
  </p:notesTextViewPr>
  <p:gridSpacing cx="36868100" cy="368681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11475" cy="492125"/>
          </a:xfrm>
          <a:prstGeom prst="rect">
            <a:avLst/>
          </a:prstGeom>
        </p:spPr>
        <p:txBody>
          <a:bodyPr vert="horz" lIns="91440" tIns="45720" rIns="91440" bIns="45720" rtlCol="0"/>
          <a:lstStyle>
            <a:lvl1pPr algn="l">
              <a:defRPr sz="1200">
                <a:cs typeface="+mn-cs"/>
              </a:defRPr>
            </a:lvl1pPr>
          </a:lstStyle>
          <a:p>
            <a:pPr>
              <a:defRPr/>
            </a:pPr>
            <a:endParaRPr lang="fr-FR"/>
          </a:p>
        </p:txBody>
      </p:sp>
      <p:sp>
        <p:nvSpPr>
          <p:cNvPr id="3" name="Espace réservé de la date 2"/>
          <p:cNvSpPr>
            <a:spLocks noGrp="1"/>
          </p:cNvSpPr>
          <p:nvPr>
            <p:ph type="dt" idx="1"/>
          </p:nvPr>
        </p:nvSpPr>
        <p:spPr>
          <a:xfrm>
            <a:off x="3805238" y="0"/>
            <a:ext cx="2911475" cy="492125"/>
          </a:xfrm>
          <a:prstGeom prst="rect">
            <a:avLst/>
          </a:prstGeom>
        </p:spPr>
        <p:txBody>
          <a:bodyPr vert="horz" lIns="91440" tIns="45720" rIns="91440" bIns="45720" rtlCol="0"/>
          <a:lstStyle>
            <a:lvl1pPr algn="r">
              <a:defRPr sz="1200">
                <a:cs typeface="+mn-cs"/>
              </a:defRPr>
            </a:lvl1pPr>
          </a:lstStyle>
          <a:p>
            <a:pPr>
              <a:defRPr/>
            </a:pPr>
            <a:fld id="{6F4CE672-6691-4A77-82FC-D9998C254C2E}" type="datetimeFigureOut">
              <a:rPr lang="fr-FR"/>
              <a:pPr>
                <a:defRPr/>
              </a:pPr>
              <a:t>03/12/2013</a:t>
            </a:fld>
            <a:endParaRPr lang="fr-FR"/>
          </a:p>
        </p:txBody>
      </p:sp>
      <p:sp>
        <p:nvSpPr>
          <p:cNvPr id="4" name="Espace réservé de l'image des diapositives 3"/>
          <p:cNvSpPr>
            <a:spLocks noGrp="1" noRot="1" noChangeAspect="1"/>
          </p:cNvSpPr>
          <p:nvPr>
            <p:ph type="sldImg" idx="2"/>
          </p:nvPr>
        </p:nvSpPr>
        <p:spPr>
          <a:xfrm>
            <a:off x="895350" y="739775"/>
            <a:ext cx="4927600" cy="3695700"/>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71513" y="4681538"/>
            <a:ext cx="5375275" cy="4433887"/>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361488"/>
            <a:ext cx="2911475" cy="492125"/>
          </a:xfrm>
          <a:prstGeom prst="rect">
            <a:avLst/>
          </a:prstGeom>
        </p:spPr>
        <p:txBody>
          <a:bodyPr vert="horz" lIns="91440" tIns="45720" rIns="91440" bIns="45720" rtlCol="0" anchor="b"/>
          <a:lstStyle>
            <a:lvl1pPr algn="l">
              <a:defRPr sz="1200">
                <a:cs typeface="+mn-cs"/>
              </a:defRPr>
            </a:lvl1pPr>
          </a:lstStyle>
          <a:p>
            <a:pPr>
              <a:defRPr/>
            </a:pPr>
            <a:endParaRPr lang="fr-FR"/>
          </a:p>
        </p:txBody>
      </p:sp>
      <p:sp>
        <p:nvSpPr>
          <p:cNvPr id="7" name="Espace réservé du numéro de diapositive 6"/>
          <p:cNvSpPr>
            <a:spLocks noGrp="1"/>
          </p:cNvSpPr>
          <p:nvPr>
            <p:ph type="sldNum" sz="quarter" idx="5"/>
          </p:nvPr>
        </p:nvSpPr>
        <p:spPr>
          <a:xfrm>
            <a:off x="3805238" y="9361488"/>
            <a:ext cx="2911475" cy="492125"/>
          </a:xfrm>
          <a:prstGeom prst="rect">
            <a:avLst/>
          </a:prstGeom>
        </p:spPr>
        <p:txBody>
          <a:bodyPr vert="horz" lIns="91440" tIns="45720" rIns="91440" bIns="45720" rtlCol="0" anchor="b"/>
          <a:lstStyle>
            <a:lvl1pPr algn="r">
              <a:defRPr sz="1200">
                <a:cs typeface="+mn-cs"/>
              </a:defRPr>
            </a:lvl1pPr>
          </a:lstStyle>
          <a:p>
            <a:pPr>
              <a:defRPr/>
            </a:pPr>
            <a:fld id="{92E70BE0-5632-46C3-AF86-7B608C22537B}" type="slidenum">
              <a:rPr lang="fr-FR"/>
              <a:pPr>
                <a:defRPr/>
              </a:pPr>
              <a:t>‹N°›</a:t>
            </a:fld>
            <a:endParaRPr lang="fr-F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6</a:t>
            </a:fld>
            <a:endParaRPr lang="fr-FR"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15</a:t>
            </a:fld>
            <a:endParaRPr lang="fr-FR"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16</a:t>
            </a:fld>
            <a:endParaRPr lang="fr-FR"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17</a:t>
            </a:fld>
            <a:endParaRPr lang="fr-FR"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18</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7</a:t>
            </a:fld>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7412"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0D25183-CF4B-400C-B8DC-D26D2F93D3CE}" type="slidenum">
              <a:rPr lang="fr-FR" smtClean="0"/>
              <a:pPr>
                <a:defRPr/>
              </a:pPr>
              <a:t>8</a:t>
            </a:fld>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9</a:t>
            </a:fld>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10</a:t>
            </a:fld>
            <a:endParaRPr lang="fr-FR"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11</a:t>
            </a:fld>
            <a:endParaRPr lang="fr-FR"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12</a:t>
            </a:fld>
            <a:endParaRPr lang="fr-FR"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13</a:t>
            </a:fld>
            <a:endParaRPr lang="fr-FR"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 name="Espace réservé des commentaires 2"/>
          <p:cNvSpPr>
            <a:spLocks noGrp="1"/>
          </p:cNvSpPr>
          <p:nvPr>
            <p:ph type="body" idx="1"/>
          </p:nvPr>
        </p:nvSpPr>
        <p:spPr/>
        <p:txBody>
          <a:bodyPr>
            <a:normAutofit fontScale="55000" lnSpcReduction="20000"/>
          </a:bodyPr>
          <a:lstStyle/>
          <a:p>
            <a:pPr eaLnBrk="1" hangingPunct="1">
              <a:spcBef>
                <a:spcPts val="0"/>
              </a:spcBef>
              <a:spcAft>
                <a:spcPts val="0"/>
              </a:spcAft>
              <a:defRPr/>
            </a:pPr>
            <a:endParaRPr lang="fr-FR" dirty="0" smtClean="0"/>
          </a:p>
        </p:txBody>
      </p:sp>
      <p:sp>
        <p:nvSpPr>
          <p:cNvPr id="16388"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F6023AD-5B32-4F32-8D3C-D18175C09972}" type="slidenum">
              <a:rPr lang="fr-FR" smtClean="0"/>
              <a:pPr>
                <a:defRPr/>
              </a:pPr>
              <a:t>14</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Triangle rect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oupe 15"/>
          <p:cNvGrpSpPr>
            <a:grpSpLocks/>
          </p:cNvGrpSpPr>
          <p:nvPr/>
        </p:nvGrpSpPr>
        <p:grpSpPr bwMode="auto">
          <a:xfrm>
            <a:off x="-3175" y="4953000"/>
            <a:ext cx="9147175" cy="1911350"/>
            <a:chOff x="-3765" y="4832896"/>
            <a:chExt cx="9147765" cy="2032192"/>
          </a:xfrm>
        </p:grpSpPr>
        <p:sp>
          <p:nvSpPr>
            <p:cNvPr id="6" name="Forme lib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7" name="Forme libre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8" name="Forme lib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Connecteur droit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r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fr-FR" smtClean="0"/>
              <a:t>Cliquez pour modifier le style du titre</a:t>
            </a:r>
            <a:endParaRPr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fr-FR" smtClean="0"/>
              <a:t>Cliquez pour modifier le style des sous-titres du masque</a:t>
            </a:r>
            <a:endParaRPr lang="en-US"/>
          </a:p>
        </p:txBody>
      </p:sp>
      <p:sp>
        <p:nvSpPr>
          <p:cNvPr id="11" name="Espace réservé de la date 29"/>
          <p:cNvSpPr>
            <a:spLocks noGrp="1"/>
          </p:cNvSpPr>
          <p:nvPr>
            <p:ph type="dt" sz="half" idx="10"/>
          </p:nvPr>
        </p:nvSpPr>
        <p:spPr/>
        <p:txBody>
          <a:bodyPr/>
          <a:lstStyle>
            <a:lvl1pPr>
              <a:defRPr>
                <a:solidFill>
                  <a:srgbClr val="FFFFFF"/>
                </a:solidFill>
              </a:defRPr>
            </a:lvl1pPr>
            <a:extLst/>
          </a:lstStyle>
          <a:p>
            <a:pPr>
              <a:defRPr/>
            </a:pPr>
            <a:endParaRPr lang="fr-FR"/>
          </a:p>
        </p:txBody>
      </p:sp>
      <p:sp>
        <p:nvSpPr>
          <p:cNvPr id="12"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pPr>
              <a:defRPr/>
            </a:pPr>
            <a:r>
              <a:rPr lang="en-US" smtClean="0"/>
              <a:t>15th Cross-Calibration Workshop / 17-19 April 2012</a:t>
            </a:r>
            <a:endParaRPr lang="fr-FR"/>
          </a:p>
        </p:txBody>
      </p:sp>
      <p:sp>
        <p:nvSpPr>
          <p:cNvPr id="13" name="Espace réservé du numéro de diapositive 26"/>
          <p:cNvSpPr>
            <a:spLocks noGrp="1"/>
          </p:cNvSpPr>
          <p:nvPr>
            <p:ph type="sldNum" sz="quarter" idx="12"/>
          </p:nvPr>
        </p:nvSpPr>
        <p:spPr/>
        <p:txBody>
          <a:bodyPr/>
          <a:lstStyle>
            <a:lvl1pPr>
              <a:defRPr>
                <a:solidFill>
                  <a:srgbClr val="FFFFFF"/>
                </a:solidFill>
              </a:defRPr>
            </a:lvl1pPr>
            <a:extLst/>
          </a:lstStyle>
          <a:p>
            <a:pPr>
              <a:defRPr/>
            </a:pPr>
            <a:fld id="{3093D47F-B436-4637-9A0F-B4915D2E9B14}" type="slidenum">
              <a:rPr lang="fr-FR"/>
              <a:pPr>
                <a:defRPr/>
              </a:pPr>
              <a:t>‹N°›</a:t>
            </a:fld>
            <a:endParaRPr lang="fr-FR"/>
          </a:p>
        </p:txBody>
      </p:sp>
    </p:spTree>
  </p:cSld>
  <p:clrMapOvr>
    <a:masterClrMapping/>
  </p:clrMapOvr>
  <p:transition>
    <p:wipe dir="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endParaRPr lang="fr-FR"/>
          </a:p>
        </p:txBody>
      </p:sp>
      <p:sp>
        <p:nvSpPr>
          <p:cNvPr id="5" name="Espace réservé du pied de page 21"/>
          <p:cNvSpPr>
            <a:spLocks noGrp="1"/>
          </p:cNvSpPr>
          <p:nvPr>
            <p:ph type="ftr" sz="quarter" idx="11"/>
          </p:nvPr>
        </p:nvSpPr>
        <p:spPr/>
        <p:txBody>
          <a:bodyPr/>
          <a:lstStyle>
            <a:lvl1pPr>
              <a:defRPr/>
            </a:lvl1pPr>
          </a:lstStyle>
          <a:p>
            <a:pPr>
              <a:defRPr/>
            </a:pPr>
            <a:r>
              <a:rPr lang="en-US" smtClean="0"/>
              <a:t>15th Cross-Calibration Workshop / 17-19 April 2012</a:t>
            </a: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5827CB1C-B87D-4F9D-8ECA-6A49DC92A783}" type="slidenum">
              <a:rPr lang="fr-FR"/>
              <a:pPr>
                <a:defRPr/>
              </a:pPr>
              <a:t>‹N°›</a:t>
            </a:fld>
            <a:endParaRPr lang="fr-FR"/>
          </a:p>
        </p:txBody>
      </p:sp>
    </p:spTree>
  </p:cSld>
  <p:clrMapOvr>
    <a:masterClrMapping/>
  </p:clrMapOvr>
  <p:transition>
    <p:wipe dir="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endParaRPr lang="fr-FR"/>
          </a:p>
        </p:txBody>
      </p:sp>
      <p:sp>
        <p:nvSpPr>
          <p:cNvPr id="5" name="Espace réservé du pied de page 21"/>
          <p:cNvSpPr>
            <a:spLocks noGrp="1"/>
          </p:cNvSpPr>
          <p:nvPr>
            <p:ph type="ftr" sz="quarter" idx="11"/>
          </p:nvPr>
        </p:nvSpPr>
        <p:spPr/>
        <p:txBody>
          <a:bodyPr/>
          <a:lstStyle>
            <a:lvl1pPr>
              <a:defRPr/>
            </a:lvl1pPr>
          </a:lstStyle>
          <a:p>
            <a:pPr>
              <a:defRPr/>
            </a:pPr>
            <a:r>
              <a:rPr lang="en-US" smtClean="0"/>
              <a:t>15th Cross-Calibration Workshop / 17-19 April 2012</a:t>
            </a: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43BF5165-5344-4452-99A8-EAE7198CAAF7}" type="slidenum">
              <a:rPr lang="fr-FR"/>
              <a:pPr>
                <a:defRPr/>
              </a:pPr>
              <a:t>‹N°›</a:t>
            </a:fld>
            <a:endParaRPr lang="fr-FR"/>
          </a:p>
        </p:txBody>
      </p:sp>
    </p:spTree>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Titre 6"/>
          <p:cNvSpPr>
            <a:spLocks noGrp="1"/>
          </p:cNvSpPr>
          <p:nvPr>
            <p:ph type="title"/>
          </p:nvPr>
        </p:nvSpPr>
        <p:spPr/>
        <p:txBody>
          <a:bodyPr rtlCol="0"/>
          <a:lstStyle>
            <a:extLst/>
          </a:lstStyle>
          <a:p>
            <a:r>
              <a:rPr lang="fr-FR" smtClean="0"/>
              <a:t>Cliquez pour modifier le style du titre</a:t>
            </a:r>
            <a:endParaRPr lang="en-US"/>
          </a:p>
        </p:txBody>
      </p:sp>
      <p:sp>
        <p:nvSpPr>
          <p:cNvPr id="4" name="Espace réservé de la date 9"/>
          <p:cNvSpPr>
            <a:spLocks noGrp="1"/>
          </p:cNvSpPr>
          <p:nvPr>
            <p:ph type="dt" sz="half" idx="10"/>
          </p:nvPr>
        </p:nvSpPr>
        <p:spPr/>
        <p:txBody>
          <a:bodyPr/>
          <a:lstStyle>
            <a:lvl1pPr>
              <a:defRPr/>
            </a:lvl1pPr>
          </a:lstStyle>
          <a:p>
            <a:pPr>
              <a:defRPr/>
            </a:pPr>
            <a:endParaRPr lang="fr-FR"/>
          </a:p>
        </p:txBody>
      </p:sp>
      <p:sp>
        <p:nvSpPr>
          <p:cNvPr id="5" name="Espace réservé du pied de page 21"/>
          <p:cNvSpPr>
            <a:spLocks noGrp="1"/>
          </p:cNvSpPr>
          <p:nvPr>
            <p:ph type="ftr" sz="quarter" idx="11"/>
          </p:nvPr>
        </p:nvSpPr>
        <p:spPr/>
        <p:txBody>
          <a:bodyPr/>
          <a:lstStyle>
            <a:lvl1pPr>
              <a:defRPr/>
            </a:lvl1pPr>
          </a:lstStyle>
          <a:p>
            <a:pPr>
              <a:defRPr/>
            </a:pPr>
            <a:r>
              <a:rPr lang="en-US" smtClean="0"/>
              <a:t>15th Cross-Calibration Workshop / 17-19 April 2012</a:t>
            </a:r>
            <a:endParaRPr lang="fr-FR"/>
          </a:p>
        </p:txBody>
      </p:sp>
      <p:sp>
        <p:nvSpPr>
          <p:cNvPr id="6" name="Espace réservé du numéro de diapositive 17"/>
          <p:cNvSpPr>
            <a:spLocks noGrp="1"/>
          </p:cNvSpPr>
          <p:nvPr>
            <p:ph type="sldNum" sz="quarter" idx="12"/>
          </p:nvPr>
        </p:nvSpPr>
        <p:spPr/>
        <p:txBody>
          <a:bodyPr/>
          <a:lstStyle>
            <a:lvl1pPr>
              <a:defRPr/>
            </a:lvl1pPr>
          </a:lstStyle>
          <a:p>
            <a:pPr>
              <a:defRPr/>
            </a:pPr>
            <a:fld id="{DF71D2E0-7025-46CF-91CA-15BE805886EE}" type="slidenum">
              <a:rPr lang="fr-FR"/>
              <a:pPr>
                <a:defRPr/>
              </a:pPr>
              <a:t>‹N°›</a:t>
            </a:fld>
            <a:endParaRPr lang="fr-FR"/>
          </a:p>
        </p:txBody>
      </p:sp>
    </p:spTree>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itr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fr-FR" smtClean="0"/>
              <a:t>Cliquez pour modifier les styles du texte du masque</a:t>
            </a:r>
          </a:p>
        </p:txBody>
      </p:sp>
      <p:sp>
        <p:nvSpPr>
          <p:cNvPr id="6" name="Espace réservé de la date 3"/>
          <p:cNvSpPr>
            <a:spLocks noGrp="1"/>
          </p:cNvSpPr>
          <p:nvPr>
            <p:ph type="dt" sz="half" idx="10"/>
          </p:nvPr>
        </p:nvSpPr>
        <p:spPr/>
        <p:txBody>
          <a:bodyPr/>
          <a:lstStyle>
            <a:lvl1pPr>
              <a:defRPr/>
            </a:lvl1pPr>
            <a:extLst/>
          </a:lstStyle>
          <a:p>
            <a:pPr>
              <a:defRPr/>
            </a:pPr>
            <a:endParaRPr lang="fr-FR"/>
          </a:p>
        </p:txBody>
      </p:sp>
      <p:sp>
        <p:nvSpPr>
          <p:cNvPr id="7" name="Espace réservé du pied de page 4"/>
          <p:cNvSpPr>
            <a:spLocks noGrp="1"/>
          </p:cNvSpPr>
          <p:nvPr>
            <p:ph type="ftr" sz="quarter" idx="11"/>
          </p:nvPr>
        </p:nvSpPr>
        <p:spPr/>
        <p:txBody>
          <a:bodyPr/>
          <a:lstStyle>
            <a:lvl1pPr>
              <a:defRPr/>
            </a:lvl1pPr>
            <a:extLst/>
          </a:lstStyle>
          <a:p>
            <a:pPr>
              <a:defRPr/>
            </a:pPr>
            <a:r>
              <a:rPr lang="en-US" smtClean="0"/>
              <a:t>15th Cross-Calibration Workshop / 17-19 April 2012</a:t>
            </a:r>
            <a:endParaRPr lang="fr-FR"/>
          </a:p>
        </p:txBody>
      </p:sp>
      <p:sp>
        <p:nvSpPr>
          <p:cNvPr id="8" name="Espace réservé du numéro de diapositive 5"/>
          <p:cNvSpPr>
            <a:spLocks noGrp="1"/>
          </p:cNvSpPr>
          <p:nvPr>
            <p:ph type="sldNum" sz="quarter" idx="12"/>
          </p:nvPr>
        </p:nvSpPr>
        <p:spPr/>
        <p:txBody>
          <a:bodyPr/>
          <a:lstStyle>
            <a:lvl1pPr>
              <a:defRPr/>
            </a:lvl1pPr>
            <a:extLst/>
          </a:lstStyle>
          <a:p>
            <a:pPr>
              <a:defRPr/>
            </a:pPr>
            <a:fld id="{9C30C3A1-7ACE-4F17-9275-AE08A4C8F994}"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8" name="Titre 7"/>
          <p:cNvSpPr>
            <a:spLocks noGrp="1"/>
          </p:cNvSpPr>
          <p:nvPr>
            <p:ph type="title"/>
          </p:nvPr>
        </p:nvSpPr>
        <p:spPr/>
        <p:txBody>
          <a:bodyPr rtlCol="0"/>
          <a:lstStyle>
            <a:extLst/>
          </a:lstStyle>
          <a:p>
            <a:r>
              <a:rPr lang="fr-FR" smtClean="0"/>
              <a:t>Cliquez pour modifier le style du titre</a:t>
            </a:r>
            <a:endParaRPr lang="en-US"/>
          </a:p>
        </p:txBody>
      </p:sp>
      <p:sp>
        <p:nvSpPr>
          <p:cNvPr id="5" name="Espace réservé de la date 4"/>
          <p:cNvSpPr>
            <a:spLocks noGrp="1"/>
          </p:cNvSpPr>
          <p:nvPr>
            <p:ph type="dt" sz="half" idx="10"/>
          </p:nvPr>
        </p:nvSpPr>
        <p:spPr/>
        <p:txBody>
          <a:bodyPr/>
          <a:lstStyle>
            <a:lvl1pPr>
              <a:defRPr/>
            </a:lvl1pPr>
            <a:extLst/>
          </a:lstStyle>
          <a:p>
            <a:pPr>
              <a:defRPr/>
            </a:pPr>
            <a:endParaRPr lang="fr-FR"/>
          </a:p>
        </p:txBody>
      </p:sp>
      <p:sp>
        <p:nvSpPr>
          <p:cNvPr id="6" name="Espace réservé du pied de page 5"/>
          <p:cNvSpPr>
            <a:spLocks noGrp="1"/>
          </p:cNvSpPr>
          <p:nvPr>
            <p:ph type="ftr" sz="quarter" idx="11"/>
          </p:nvPr>
        </p:nvSpPr>
        <p:spPr/>
        <p:txBody>
          <a:bodyPr/>
          <a:lstStyle>
            <a:lvl1pPr>
              <a:defRPr/>
            </a:lvl1pPr>
            <a:extLst/>
          </a:lstStyle>
          <a:p>
            <a:pPr>
              <a:defRPr/>
            </a:pPr>
            <a:r>
              <a:rPr lang="en-US" smtClean="0"/>
              <a:t>15th Cross-Calibration Workshop / 17-19 April 2012</a:t>
            </a:r>
            <a:endParaRPr lang="fr-FR"/>
          </a:p>
        </p:txBody>
      </p:sp>
      <p:sp>
        <p:nvSpPr>
          <p:cNvPr id="7" name="Espace réservé du numéro de diapositive 6"/>
          <p:cNvSpPr>
            <a:spLocks noGrp="1"/>
          </p:cNvSpPr>
          <p:nvPr>
            <p:ph type="sldNum" sz="quarter" idx="12"/>
          </p:nvPr>
        </p:nvSpPr>
        <p:spPr/>
        <p:txBody>
          <a:bodyPr/>
          <a:lstStyle>
            <a:lvl1pPr>
              <a:defRPr/>
            </a:lvl1pPr>
            <a:extLst/>
          </a:lstStyle>
          <a:p>
            <a:pPr>
              <a:defRPr/>
            </a:pPr>
            <a:fld id="{7D8EEC4E-9A04-4F42-ADDB-EC9F57F2CAB8}"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lstStyle>
            <a:lvl1pPr>
              <a:defRPr/>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extLst/>
          </a:lstStyle>
          <a:p>
            <a:pPr>
              <a:defRPr/>
            </a:pPr>
            <a:endParaRPr lang="fr-FR"/>
          </a:p>
        </p:txBody>
      </p:sp>
      <p:sp>
        <p:nvSpPr>
          <p:cNvPr id="8" name="Espace réservé du pied de page 7"/>
          <p:cNvSpPr>
            <a:spLocks noGrp="1"/>
          </p:cNvSpPr>
          <p:nvPr>
            <p:ph type="ftr" sz="quarter" idx="11"/>
          </p:nvPr>
        </p:nvSpPr>
        <p:spPr/>
        <p:txBody>
          <a:bodyPr/>
          <a:lstStyle>
            <a:lvl1pPr>
              <a:defRPr/>
            </a:lvl1pPr>
            <a:extLst/>
          </a:lstStyle>
          <a:p>
            <a:pPr>
              <a:defRPr/>
            </a:pPr>
            <a:r>
              <a:rPr lang="en-US" smtClean="0"/>
              <a:t>15th Cross-Calibration Workshop / 17-19 April 2012</a:t>
            </a:r>
            <a:endParaRPr lang="fr-FR"/>
          </a:p>
        </p:txBody>
      </p:sp>
      <p:sp>
        <p:nvSpPr>
          <p:cNvPr id="9" name="Espace réservé du numéro de diapositive 8"/>
          <p:cNvSpPr>
            <a:spLocks noGrp="1"/>
          </p:cNvSpPr>
          <p:nvPr>
            <p:ph type="sldNum" sz="quarter" idx="12"/>
          </p:nvPr>
        </p:nvSpPr>
        <p:spPr/>
        <p:txBody>
          <a:bodyPr/>
          <a:lstStyle>
            <a:lvl1pPr>
              <a:defRPr/>
            </a:lvl1pPr>
            <a:extLst/>
          </a:lstStyle>
          <a:p>
            <a:pPr>
              <a:defRPr/>
            </a:pPr>
            <a:fld id="{0D6742D7-53FE-4C72-AF9B-FC191AFDD27B}" type="slidenum">
              <a:rPr lang="fr-FR"/>
              <a:pPr>
                <a:defRPr/>
              </a:pPr>
              <a:t>‹N°›</a:t>
            </a:fld>
            <a:endParaRPr lang="fr-F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6" name="Titre 5"/>
          <p:cNvSpPr>
            <a:spLocks noGrp="1"/>
          </p:cNvSpPr>
          <p:nvPr>
            <p:ph type="title"/>
          </p:nvPr>
        </p:nvSpPr>
        <p:spPr/>
        <p:txBody>
          <a:bodyPr rtlCol="0"/>
          <a:lstStyle>
            <a:extLst/>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lvl1pPr>
              <a:defRPr/>
            </a:lvl1pPr>
            <a:extLst/>
          </a:lstStyle>
          <a:p>
            <a:pPr>
              <a:defRPr/>
            </a:pPr>
            <a:endParaRPr lang="fr-FR"/>
          </a:p>
        </p:txBody>
      </p:sp>
      <p:sp>
        <p:nvSpPr>
          <p:cNvPr id="4" name="Espace réservé du pied de page 3"/>
          <p:cNvSpPr>
            <a:spLocks noGrp="1"/>
          </p:cNvSpPr>
          <p:nvPr>
            <p:ph type="ftr" sz="quarter" idx="11"/>
          </p:nvPr>
        </p:nvSpPr>
        <p:spPr/>
        <p:txBody>
          <a:bodyPr/>
          <a:lstStyle>
            <a:lvl1pPr>
              <a:defRPr/>
            </a:lvl1pPr>
            <a:extLst/>
          </a:lstStyle>
          <a:p>
            <a:pPr>
              <a:defRPr/>
            </a:pPr>
            <a:r>
              <a:rPr lang="en-US" smtClean="0"/>
              <a:t>15th Cross-Calibration Workshop / 17-19 April 2012</a:t>
            </a:r>
            <a:endParaRPr lang="fr-FR"/>
          </a:p>
        </p:txBody>
      </p:sp>
      <p:sp>
        <p:nvSpPr>
          <p:cNvPr id="5" name="Espace réservé du numéro de diapositive 4"/>
          <p:cNvSpPr>
            <a:spLocks noGrp="1"/>
          </p:cNvSpPr>
          <p:nvPr>
            <p:ph type="sldNum" sz="quarter" idx="12"/>
          </p:nvPr>
        </p:nvSpPr>
        <p:spPr/>
        <p:txBody>
          <a:bodyPr/>
          <a:lstStyle>
            <a:lvl1pPr>
              <a:defRPr/>
            </a:lvl1pPr>
            <a:extLst/>
          </a:lstStyle>
          <a:p>
            <a:pPr>
              <a:defRPr/>
            </a:pPr>
            <a:fld id="{FA4668DC-E73B-44E7-B9CE-C2CAB943029E}"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9"/>
          <p:cNvSpPr>
            <a:spLocks noGrp="1"/>
          </p:cNvSpPr>
          <p:nvPr>
            <p:ph type="dt" sz="half" idx="10"/>
          </p:nvPr>
        </p:nvSpPr>
        <p:spPr/>
        <p:txBody>
          <a:bodyPr/>
          <a:lstStyle>
            <a:lvl1pPr>
              <a:defRPr/>
            </a:lvl1pPr>
          </a:lstStyle>
          <a:p>
            <a:pPr>
              <a:defRPr/>
            </a:pPr>
            <a:endParaRPr lang="fr-FR"/>
          </a:p>
        </p:txBody>
      </p:sp>
      <p:sp>
        <p:nvSpPr>
          <p:cNvPr id="3" name="Espace réservé du pied de page 21"/>
          <p:cNvSpPr>
            <a:spLocks noGrp="1"/>
          </p:cNvSpPr>
          <p:nvPr>
            <p:ph type="ftr" sz="quarter" idx="11"/>
          </p:nvPr>
        </p:nvSpPr>
        <p:spPr/>
        <p:txBody>
          <a:bodyPr/>
          <a:lstStyle>
            <a:lvl1pPr>
              <a:defRPr/>
            </a:lvl1pPr>
          </a:lstStyle>
          <a:p>
            <a:pPr>
              <a:defRPr/>
            </a:pPr>
            <a:r>
              <a:rPr lang="en-US" smtClean="0"/>
              <a:t>15th Cross-Calibration Workshop / 17-19 April 2012</a:t>
            </a:r>
            <a:endParaRPr lang="fr-FR"/>
          </a:p>
        </p:txBody>
      </p:sp>
      <p:sp>
        <p:nvSpPr>
          <p:cNvPr id="4" name="Espace réservé du numéro de diapositive 17"/>
          <p:cNvSpPr>
            <a:spLocks noGrp="1"/>
          </p:cNvSpPr>
          <p:nvPr>
            <p:ph type="sldNum" sz="quarter" idx="12"/>
          </p:nvPr>
        </p:nvSpPr>
        <p:spPr/>
        <p:txBody>
          <a:bodyPr/>
          <a:lstStyle>
            <a:lvl1pPr>
              <a:defRPr/>
            </a:lvl1pPr>
          </a:lstStyle>
          <a:p>
            <a:pPr>
              <a:defRPr/>
            </a:pPr>
            <a:fld id="{CCBD7ADA-4349-4712-9BB8-92C0CE5601F1}" type="slidenum">
              <a:rPr lang="fr-FR"/>
              <a:pPr>
                <a:defRPr/>
              </a:pPr>
              <a:t>‹N°›</a:t>
            </a:fld>
            <a:endParaRPr lang="fr-FR"/>
          </a:p>
        </p:txBody>
      </p:sp>
    </p:spTree>
  </p:cSld>
  <p:clrMapOvr>
    <a:masterClrMapping/>
  </p:clrMapOvr>
  <p:transition>
    <p:wipe dir="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fr-FR" smtClean="0"/>
              <a:t>Cliquez pour modifier le style du titre</a:t>
            </a:r>
            <a:endParaRPr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extLst/>
          </a:lstStyle>
          <a:p>
            <a:pPr>
              <a:defRPr/>
            </a:pPr>
            <a:endParaRPr lang="fr-FR"/>
          </a:p>
        </p:txBody>
      </p:sp>
      <p:sp>
        <p:nvSpPr>
          <p:cNvPr id="6" name="Espace réservé du pied de page 5"/>
          <p:cNvSpPr>
            <a:spLocks noGrp="1"/>
          </p:cNvSpPr>
          <p:nvPr>
            <p:ph type="ftr" sz="quarter" idx="11"/>
          </p:nvPr>
        </p:nvSpPr>
        <p:spPr/>
        <p:txBody>
          <a:bodyPr/>
          <a:lstStyle>
            <a:lvl1pPr>
              <a:defRPr/>
            </a:lvl1pPr>
            <a:extLst/>
          </a:lstStyle>
          <a:p>
            <a:pPr>
              <a:defRPr/>
            </a:pPr>
            <a:r>
              <a:rPr lang="en-US" smtClean="0"/>
              <a:t>15th Cross-Calibration Workshop / 17-19 April 2012</a:t>
            </a:r>
            <a:endParaRPr lang="fr-FR"/>
          </a:p>
        </p:txBody>
      </p:sp>
      <p:sp>
        <p:nvSpPr>
          <p:cNvPr id="7" name="Espace réservé du numéro de diapositive 6"/>
          <p:cNvSpPr>
            <a:spLocks noGrp="1"/>
          </p:cNvSpPr>
          <p:nvPr>
            <p:ph type="sldNum" sz="quarter" idx="12"/>
          </p:nvPr>
        </p:nvSpPr>
        <p:spPr/>
        <p:txBody>
          <a:bodyPr/>
          <a:lstStyle>
            <a:lvl1pPr>
              <a:defRPr/>
            </a:lvl1pPr>
            <a:extLst/>
          </a:lstStyle>
          <a:p>
            <a:pPr>
              <a:defRPr/>
            </a:pPr>
            <a:fld id="{9E797308-FD0C-4ACB-A3B1-F19CBECCFCB1}" type="slidenum">
              <a:rPr lang="fr-FR"/>
              <a:pPr>
                <a:defRPr/>
              </a:pPr>
              <a:t>‹N°›</a:t>
            </a:fld>
            <a:endParaRPr lang="fr-FR"/>
          </a:p>
        </p:txBody>
      </p:sp>
    </p:spTree>
  </p:cSld>
  <p:clrMapOvr>
    <a:overrideClrMapping bg1="lt1" tx1="dk1" bg2="lt2" tx2="dk2" accent1="accent1" accent2="accent2" accent3="accent3" accent4="accent4" accent5="accent5" accent6="accent6" hlink="hlink" folHlink="folHlink"/>
  </p:clrMapOvr>
  <p:transition>
    <p:wipe dir="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5" name="Forme lib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6" name="Forme libre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7" name="Triangle rect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Connecteur droit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Espace réservé du texte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fr-FR" noProof="0" smtClean="0"/>
              <a:t>Cliquez sur l'icône pour ajouter une image</a:t>
            </a:r>
            <a:endParaRPr lang="en-US" noProof="0" dirty="0"/>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fr-FR" smtClean="0"/>
              <a:t>Cliquez pour modifier le style du titre</a:t>
            </a:r>
            <a:endParaRPr lang="en-US"/>
          </a:p>
        </p:txBody>
      </p:sp>
      <p:sp>
        <p:nvSpPr>
          <p:cNvPr id="11" name="Espace réservé de la date 4"/>
          <p:cNvSpPr>
            <a:spLocks noGrp="1"/>
          </p:cNvSpPr>
          <p:nvPr>
            <p:ph type="dt" sz="half" idx="10"/>
          </p:nvPr>
        </p:nvSpPr>
        <p:spPr/>
        <p:txBody>
          <a:bodyPr/>
          <a:lstStyle>
            <a:lvl1pPr>
              <a:defRPr>
                <a:solidFill>
                  <a:schemeClr val="tx1"/>
                </a:solidFill>
              </a:defRPr>
            </a:lvl1pPr>
            <a:extLst/>
          </a:lstStyle>
          <a:p>
            <a:pPr>
              <a:defRPr/>
            </a:pPr>
            <a:endParaRPr lang="fr-FR"/>
          </a:p>
        </p:txBody>
      </p:sp>
      <p:sp>
        <p:nvSpPr>
          <p:cNvPr id="12" name="Espace réservé du pied de page 5"/>
          <p:cNvSpPr>
            <a:spLocks noGrp="1"/>
          </p:cNvSpPr>
          <p:nvPr>
            <p:ph type="ftr" sz="quarter" idx="11"/>
          </p:nvPr>
        </p:nvSpPr>
        <p:spPr/>
        <p:txBody>
          <a:bodyPr/>
          <a:lstStyle>
            <a:lvl1pPr>
              <a:defRPr>
                <a:solidFill>
                  <a:schemeClr val="tx1"/>
                </a:solidFill>
              </a:defRPr>
            </a:lvl1pPr>
            <a:extLst/>
          </a:lstStyle>
          <a:p>
            <a:pPr>
              <a:defRPr/>
            </a:pPr>
            <a:r>
              <a:rPr lang="en-US" smtClean="0"/>
              <a:t>15th Cross-Calibration Workshop / 17-19 April 2012</a:t>
            </a:r>
            <a:endParaRPr lang="fr-FR"/>
          </a:p>
        </p:txBody>
      </p:sp>
      <p:sp>
        <p:nvSpPr>
          <p:cNvPr id="13" name="Espace réservé du numéro de diapositive 6"/>
          <p:cNvSpPr>
            <a:spLocks noGrp="1"/>
          </p:cNvSpPr>
          <p:nvPr>
            <p:ph type="sldNum" sz="quarter" idx="12"/>
          </p:nvPr>
        </p:nvSpPr>
        <p:spPr/>
        <p:txBody>
          <a:bodyPr/>
          <a:lstStyle>
            <a:lvl1pPr>
              <a:defRPr>
                <a:solidFill>
                  <a:schemeClr val="tx1"/>
                </a:solidFill>
              </a:defRPr>
            </a:lvl1pPr>
            <a:extLst/>
          </a:lstStyle>
          <a:p>
            <a:pPr>
              <a:defRPr/>
            </a:pPr>
            <a:fld id="{82441023-19A5-4DAC-92F2-CC37DE5BAC0D}" type="slidenum">
              <a:rPr lang="fr-FR"/>
              <a:pPr>
                <a:defRPr/>
              </a:pPr>
              <a:t>‹N°›</a:t>
            </a:fld>
            <a:endParaRPr lang="fr-FR"/>
          </a:p>
        </p:txBody>
      </p:sp>
    </p:spTree>
  </p:cSld>
  <p:clrMapOvr>
    <a:overrideClrMapping bg1="dk1" tx1="lt1" bg2="dk2" tx2="lt2" accent1="accent1" accent2="accent2" accent3="accent3" accent4="accent4" accent5="accent5" accent6="accent6" hlink="hlink" folHlink="folHlink"/>
  </p:clrMapOvr>
  <p:transition>
    <p:wipe dir="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12" name="Forme libre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a:defRPr/>
            </a:pPr>
            <a:endParaRPr lang="en-US">
              <a:cs typeface="+mn-cs"/>
            </a:endParaRPr>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fr-FR" smtClean="0"/>
              <a:t>Cliquez pour modifier le style du titre</a:t>
            </a:r>
            <a:endParaRPr lang="en-US"/>
          </a:p>
        </p:txBody>
      </p:sp>
      <p:sp>
        <p:nvSpPr>
          <p:cNvPr id="1033" name="Espace réservé du texte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 name="Espace réservé de la date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cs typeface="+mn-cs"/>
              </a:defRPr>
            </a:lvl1pPr>
            <a:extLst/>
          </a:lstStyle>
          <a:p>
            <a:pPr>
              <a:defRPr/>
            </a:pPr>
            <a:endParaRPr lang="fr-FR"/>
          </a:p>
        </p:txBody>
      </p:sp>
      <p:sp>
        <p:nvSpPr>
          <p:cNvPr id="22" name="Espace réservé du pied de page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cs typeface="+mn-cs"/>
              </a:defRPr>
            </a:lvl1pPr>
            <a:extLst/>
          </a:lstStyle>
          <a:p>
            <a:pPr>
              <a:defRPr/>
            </a:pPr>
            <a:r>
              <a:rPr lang="en-US" smtClean="0"/>
              <a:t>15th Cross-Calibration Workshop / 17-19 April 2012</a:t>
            </a:r>
            <a:endParaRPr lang="fr-FR"/>
          </a:p>
        </p:txBody>
      </p:sp>
      <p:sp>
        <p:nvSpPr>
          <p:cNvPr id="18" name="Espace réservé du numéro de diapositive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cs typeface="+mn-cs"/>
              </a:defRPr>
            </a:lvl1pPr>
            <a:extLst/>
          </a:lstStyle>
          <a:p>
            <a:pPr>
              <a:defRPr/>
            </a:pPr>
            <a:fld id="{7C311570-CB4F-4D12-9725-1CB530399FED}"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773" r:id="rId1"/>
    <p:sldLayoutId id="2147483769" r:id="rId2"/>
    <p:sldLayoutId id="2147483774" r:id="rId3"/>
    <p:sldLayoutId id="2147483775" r:id="rId4"/>
    <p:sldLayoutId id="2147483776" r:id="rId5"/>
    <p:sldLayoutId id="2147483777" r:id="rId6"/>
    <p:sldLayoutId id="2147483770" r:id="rId7"/>
    <p:sldLayoutId id="2147483778" r:id="rId8"/>
    <p:sldLayoutId id="2147483779" r:id="rId9"/>
    <p:sldLayoutId id="2147483771" r:id="rId10"/>
    <p:sldLayoutId id="2147483772" r:id="rId11"/>
  </p:sldLayoutIdLst>
  <p:transition>
    <p:wipe dir="r"/>
  </p:transition>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5.xml"/><Relationship Id="rId5" Type="http://schemas.openxmlformats.org/officeDocument/2006/relationships/image" Target="../media/image4.png"/><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5.xml"/><Relationship Id="rId5" Type="http://schemas.openxmlformats.org/officeDocument/2006/relationships/image" Target="../media/image7.png"/><Relationship Id="rId4" Type="http://schemas.openxmlformats.org/officeDocument/2006/relationships/image" Target="../media/image6.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685800" y="837720"/>
            <a:ext cx="7772400" cy="1829761"/>
          </a:xfrm>
        </p:spPr>
        <p:txBody>
          <a:bodyPr>
            <a:noAutofit/>
          </a:bodyPr>
          <a:lstStyle/>
          <a:p>
            <a:pPr algn="ctr"/>
            <a:r>
              <a:rPr lang="fr-FR" sz="4000" dirty="0" smtClean="0"/>
              <a:t>15th CAA Cross-Calibration Workshop /17-19 April 2012</a:t>
            </a:r>
            <a:br>
              <a:rPr lang="fr-FR" sz="4000" dirty="0" smtClean="0"/>
            </a:br>
            <a:r>
              <a:rPr lang="fr-FR" sz="3200" dirty="0" err="1" smtClean="0"/>
              <a:t>University</a:t>
            </a:r>
            <a:r>
              <a:rPr lang="fr-FR" sz="3200" dirty="0" smtClean="0"/>
              <a:t> </a:t>
            </a:r>
            <a:r>
              <a:rPr lang="fr-FR" sz="3200" dirty="0" err="1" smtClean="0"/>
              <a:t>College</a:t>
            </a:r>
            <a:r>
              <a:rPr lang="fr-FR" sz="3200" dirty="0" smtClean="0"/>
              <a:t> of London</a:t>
            </a:r>
            <a:endParaRPr lang="fr-FR" sz="3200" dirty="0"/>
          </a:p>
        </p:txBody>
      </p:sp>
      <p:sp>
        <p:nvSpPr>
          <p:cNvPr id="2" name="Espace réservé du contenu 1"/>
          <p:cNvSpPr>
            <a:spLocks noGrp="1"/>
          </p:cNvSpPr>
          <p:nvPr>
            <p:ph type="subTitle" idx="1"/>
          </p:nvPr>
        </p:nvSpPr>
        <p:spPr/>
        <p:txBody>
          <a:bodyPr/>
          <a:lstStyle/>
          <a:p>
            <a:endParaRPr lang="fr-FR" dirty="0" smtClean="0"/>
          </a:p>
          <a:p>
            <a:r>
              <a:rPr lang="fr-FR" sz="3600" b="1" dirty="0" smtClean="0"/>
              <a:t>STAFF Report</a:t>
            </a:r>
          </a:p>
          <a:p>
            <a:endParaRPr lang="fr-FR" dirty="0" smtClean="0"/>
          </a:p>
          <a:p>
            <a:endParaRPr lang="fr-FR" dirty="0" smtClean="0"/>
          </a:p>
          <a:p>
            <a:endParaRPr lang="fr-FR" dirty="0" smtClean="0"/>
          </a:p>
          <a:p>
            <a:endParaRPr lang="fr-FR" dirty="0" smtClean="0"/>
          </a:p>
        </p:txBody>
      </p:sp>
      <p:pic>
        <p:nvPicPr>
          <p:cNvPr id="4" name="Picture 4" descr="logo_LPP"/>
          <p:cNvPicPr>
            <a:picLocks noChangeAspect="1" noChangeArrowheads="1"/>
          </p:cNvPicPr>
          <p:nvPr/>
        </p:nvPicPr>
        <p:blipFill>
          <a:blip r:embed="rId2" cstate="print"/>
          <a:srcRect/>
          <a:stretch>
            <a:fillRect/>
          </a:stretch>
        </p:blipFill>
        <p:spPr bwMode="auto">
          <a:xfrm>
            <a:off x="7343775" y="6323013"/>
            <a:ext cx="1800225" cy="534987"/>
          </a:xfrm>
          <a:prstGeom prst="rect">
            <a:avLst/>
          </a:prstGeom>
          <a:noFill/>
          <a:ln w="9525">
            <a:noFill/>
            <a:miter lim="800000"/>
            <a:headEnd/>
            <a:tailEnd/>
          </a:ln>
        </p:spPr>
      </p:pic>
    </p:spTree>
  </p:cSld>
  <p:clrMapOvr>
    <a:masterClrMapping/>
  </p:clrMapOvr>
  <p:transition>
    <p:wipe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p:cNvSpPr txBox="1">
            <a:spLocks noRot="1" noChangeArrowheads="1"/>
          </p:cNvSpPr>
          <p:nvPr/>
        </p:nvSpPr>
        <p:spPr>
          <a:xfrm>
            <a:off x="468313" y="115888"/>
            <a:ext cx="8229600" cy="865187"/>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4. STAFF-FGM Cross-Calibration:</a:t>
            </a:r>
            <a:endParaRPr kumimoji="0" lang="fr-FR" sz="28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12"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14"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15" name="Espace réservé du numéro de diapositive 6"/>
          <p:cNvSpPr>
            <a:spLocks noGrp="1"/>
          </p:cNvSpPr>
          <p:nvPr>
            <p:ph type="sldNum" sz="quarter" idx="12"/>
          </p:nvPr>
        </p:nvSpPr>
        <p:spPr>
          <a:xfrm>
            <a:off x="143669" y="6408738"/>
            <a:ext cx="503896" cy="365125"/>
          </a:xfrm>
        </p:spPr>
        <p:txBody>
          <a:bodyPr/>
          <a:lstStyle/>
          <a:p>
            <a:pPr>
              <a:defRPr/>
            </a:pPr>
            <a:fld id="{DF71D2E0-7025-46CF-91CA-15BE805886EE}" type="slidenum">
              <a:rPr lang="fr-FR" sz="1600" b="1" smtClean="0">
                <a:solidFill>
                  <a:schemeClr val="bg1"/>
                </a:solidFill>
              </a:rPr>
              <a:pPr>
                <a:defRPr/>
              </a:pPr>
              <a:t>10</a:t>
            </a:fld>
            <a:endParaRPr lang="fr-FR" sz="1600" b="1" dirty="0">
              <a:solidFill>
                <a:schemeClr val="bg1"/>
              </a:solidFill>
            </a:endParaRPr>
          </a:p>
        </p:txBody>
      </p:sp>
      <p:sp>
        <p:nvSpPr>
          <p:cNvPr id="16" name="Text Box 5"/>
          <p:cNvSpPr txBox="1">
            <a:spLocks noChangeArrowheads="1"/>
          </p:cNvSpPr>
          <p:nvPr/>
        </p:nvSpPr>
        <p:spPr bwMode="auto">
          <a:xfrm>
            <a:off x="452673" y="893763"/>
            <a:ext cx="2608406" cy="369332"/>
          </a:xfrm>
          <a:prstGeom prst="rect">
            <a:avLst/>
          </a:prstGeom>
          <a:noFill/>
          <a:ln w="9525" algn="ctr">
            <a:noFill/>
            <a:miter lim="800000"/>
            <a:headEnd/>
            <a:tailEnd/>
          </a:ln>
        </p:spPr>
        <p:txBody>
          <a:bodyPr wrap="none">
            <a:spAutoFit/>
          </a:bodyPr>
          <a:lstStyle/>
          <a:p>
            <a:pPr algn="ctr"/>
            <a:r>
              <a:rPr lang="en-US" b="1" dirty="0" smtClean="0">
                <a:solidFill>
                  <a:schemeClr val="tx2"/>
                </a:solidFill>
              </a:rPr>
              <a:t>b. The new calibration</a:t>
            </a:r>
            <a:endParaRPr lang="fr-FR" b="1" dirty="0">
              <a:solidFill>
                <a:schemeClr val="tx2"/>
              </a:solidFill>
            </a:endParaRPr>
          </a:p>
        </p:txBody>
      </p:sp>
      <p:sp>
        <p:nvSpPr>
          <p:cNvPr id="45" name="ZoneTexte 44"/>
          <p:cNvSpPr txBox="1"/>
          <p:nvPr/>
        </p:nvSpPr>
        <p:spPr>
          <a:xfrm>
            <a:off x="899592" y="1628800"/>
            <a:ext cx="7416824" cy="1754326"/>
          </a:xfrm>
          <a:prstGeom prst="rect">
            <a:avLst/>
          </a:prstGeom>
          <a:noFill/>
        </p:spPr>
        <p:txBody>
          <a:bodyPr wrap="square" rtlCol="0">
            <a:spAutoFit/>
          </a:bodyPr>
          <a:lstStyle/>
          <a:p>
            <a:r>
              <a:rPr lang="en-US" dirty="0" smtClean="0"/>
              <a:t>Problem with the original ground calibration of the instruments, due to non circular </a:t>
            </a:r>
            <a:r>
              <a:rPr lang="en-US" dirty="0" err="1" smtClean="0"/>
              <a:t>Helmoltz</a:t>
            </a:r>
            <a:r>
              <a:rPr lang="en-US" dirty="0" smtClean="0"/>
              <a:t> coils (time degradation).</a:t>
            </a:r>
          </a:p>
          <a:p>
            <a:endParaRPr lang="en-US" dirty="0" smtClean="0"/>
          </a:p>
          <a:p>
            <a:r>
              <a:rPr lang="en-US" dirty="0" smtClean="0"/>
              <a:t>→ New measurements done in </a:t>
            </a:r>
            <a:r>
              <a:rPr lang="en-US" dirty="0" err="1" smtClean="0"/>
              <a:t>Chambon</a:t>
            </a:r>
            <a:r>
              <a:rPr lang="en-US" dirty="0" smtClean="0"/>
              <a:t>-la-</a:t>
            </a:r>
            <a:r>
              <a:rPr lang="en-US" dirty="0" err="1" smtClean="0"/>
              <a:t>forêt</a:t>
            </a:r>
            <a:r>
              <a:rPr lang="en-US" dirty="0" smtClean="0"/>
              <a:t> by the technical team with new </a:t>
            </a:r>
            <a:r>
              <a:rPr lang="en-US" dirty="0" err="1" smtClean="0"/>
              <a:t>Helmoltz</a:t>
            </a:r>
            <a:r>
              <a:rPr lang="en-US" dirty="0" smtClean="0"/>
              <a:t> coils lead to new calibration tables and new transfer functions.</a:t>
            </a:r>
            <a:endParaRPr lang="en-US" dirty="0"/>
          </a:p>
        </p:txBody>
      </p:sp>
    </p:spTree>
  </p:cSld>
  <p:clrMapOvr>
    <a:masterClrMapping/>
  </p:clrMapOvr>
  <p:transition spd="med">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Espace réservé du texte 9"/>
          <p:cNvSpPr>
            <a:spLocks noGrp="1"/>
          </p:cNvSpPr>
          <p:nvPr>
            <p:ph type="body" idx="1"/>
          </p:nvPr>
        </p:nvSpPr>
        <p:spPr>
          <a:xfrm>
            <a:off x="143668" y="5410199"/>
            <a:ext cx="4353720" cy="912813"/>
          </a:xfrm>
          <a:noFill/>
        </p:spPr>
        <p:txBody>
          <a:bodyPr/>
          <a:lstStyle/>
          <a:p>
            <a:pPr algn="ctr"/>
            <a:r>
              <a:rPr lang="fr-FR" sz="1500" dirty="0" smtClean="0">
                <a:solidFill>
                  <a:schemeClr val="tx1"/>
                </a:solidFill>
              </a:rPr>
              <a:t>FGM: PPD 4s / STAFF </a:t>
            </a:r>
            <a:r>
              <a:rPr lang="fr-FR" sz="1500" dirty="0" err="1" smtClean="0">
                <a:solidFill>
                  <a:schemeClr val="tx1"/>
                </a:solidFill>
              </a:rPr>
              <a:t>Despin</a:t>
            </a:r>
            <a:r>
              <a:rPr lang="fr-FR" sz="1500" dirty="0" smtClean="0">
                <a:solidFill>
                  <a:schemeClr val="tx1"/>
                </a:solidFill>
              </a:rPr>
              <a:t> Software 20s</a:t>
            </a:r>
          </a:p>
          <a:p>
            <a:pPr algn="ctr"/>
            <a:r>
              <a:rPr lang="fr-FR" sz="1500" dirty="0" smtClean="0">
                <a:solidFill>
                  <a:schemeClr val="tx1"/>
                </a:solidFill>
              </a:rPr>
              <a:t>&lt;∆B⊥/B⊥&gt; ± </a:t>
            </a:r>
            <a:r>
              <a:rPr lang="el-GR" sz="1500" dirty="0" smtClean="0">
                <a:solidFill>
                  <a:schemeClr val="tx1"/>
                </a:solidFill>
              </a:rPr>
              <a:t>σ</a:t>
            </a:r>
            <a:r>
              <a:rPr lang="fr-FR" sz="1500" dirty="0" smtClean="0">
                <a:solidFill>
                  <a:schemeClr val="tx1"/>
                </a:solidFill>
              </a:rPr>
              <a:t>B⊥/B⊥ </a:t>
            </a:r>
          </a:p>
          <a:p>
            <a:pPr algn="ctr"/>
            <a:r>
              <a:rPr lang="fr-FR" sz="1500" b="1" dirty="0" smtClean="0">
                <a:solidFill>
                  <a:schemeClr val="tx1"/>
                </a:solidFill>
                <a:latin typeface="Lucida Sans Unicode"/>
                <a:cs typeface="Lucida Sans Unicode"/>
              </a:rPr>
              <a:t>≃</a:t>
            </a:r>
            <a:r>
              <a:rPr lang="fr-FR" sz="1500" b="1" dirty="0" smtClean="0">
                <a:solidFill>
                  <a:schemeClr val="tx1"/>
                </a:solidFill>
              </a:rPr>
              <a:t> </a:t>
            </a:r>
            <a:r>
              <a:rPr lang="fr-FR" sz="1500" b="1" dirty="0" smtClean="0">
                <a:solidFill>
                  <a:schemeClr val="accent2"/>
                </a:solidFill>
              </a:rPr>
              <a:t>10%±2%</a:t>
            </a:r>
            <a:endParaRPr lang="fr-FR" sz="1500" b="1" dirty="0">
              <a:solidFill>
                <a:schemeClr val="accent2"/>
              </a:solidFill>
            </a:endParaRPr>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68313" y="893763"/>
            <a:ext cx="2941832"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One event comparison</a:t>
            </a:r>
            <a:endParaRPr lang="fr-FR" b="1" dirty="0">
              <a:solidFill>
                <a:schemeClr val="tx2"/>
              </a:solidFill>
            </a:endParaRPr>
          </a:p>
        </p:txBody>
      </p:sp>
      <p:sp>
        <p:nvSpPr>
          <p:cNvPr id="18"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21" name="Espace réservé du numéro de diapositive 6"/>
          <p:cNvSpPr>
            <a:spLocks noGrp="1"/>
          </p:cNvSpPr>
          <p:nvPr>
            <p:ph type="sldNum" sz="quarter" idx="12"/>
          </p:nvPr>
        </p:nvSpPr>
        <p:spPr>
          <a:xfrm>
            <a:off x="143668" y="6408738"/>
            <a:ext cx="575903" cy="365125"/>
          </a:xfrm>
        </p:spPr>
        <p:txBody>
          <a:bodyPr/>
          <a:lstStyle/>
          <a:p>
            <a:pPr>
              <a:defRPr/>
            </a:pPr>
            <a:fld id="{DF71D2E0-7025-46CF-91CA-15BE805886EE}" type="slidenum">
              <a:rPr lang="fr-FR" sz="1600" b="1" smtClean="0"/>
              <a:pPr>
                <a:defRPr/>
              </a:pPr>
              <a:t>11</a:t>
            </a:fld>
            <a:endParaRPr lang="fr-FR" sz="1600" b="1" dirty="0"/>
          </a:p>
        </p:txBody>
      </p:sp>
      <p:pic>
        <p:nvPicPr>
          <p:cNvPr id="25" name="Espace réservé du contenu 24" descr="simple_case_old.png"/>
          <p:cNvPicPr>
            <a:picLocks noGrp="1" noChangeAspect="1"/>
          </p:cNvPicPr>
          <p:nvPr>
            <p:ph sz="quarter" idx="2"/>
          </p:nvPr>
        </p:nvPicPr>
        <p:blipFill>
          <a:blip r:embed="rId4" cstate="print"/>
          <a:stretch>
            <a:fillRect/>
          </a:stretch>
        </p:blipFill>
        <p:spPr>
          <a:xfrm>
            <a:off x="572846" y="1444625"/>
            <a:ext cx="3808895" cy="3941763"/>
          </a:xfrm>
        </p:spPr>
      </p:pic>
      <p:sp>
        <p:nvSpPr>
          <p:cNvPr id="27"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smtClean="0"/>
              <a:t>4. STAFF-FGM Cross-Calibration:</a:t>
            </a:r>
            <a:endParaRPr lang="fr-FR" sz="2800" dirty="0"/>
          </a:p>
        </p:txBody>
      </p:sp>
      <p:sp>
        <p:nvSpPr>
          <p:cNvPr id="30" name="ZoneTexte 29"/>
          <p:cNvSpPr txBox="1"/>
          <p:nvPr/>
        </p:nvSpPr>
        <p:spPr>
          <a:xfrm>
            <a:off x="3877685" y="1444625"/>
            <a:ext cx="504056" cy="246221"/>
          </a:xfrm>
          <a:prstGeom prst="rect">
            <a:avLst/>
          </a:prstGeom>
          <a:noFill/>
        </p:spPr>
        <p:txBody>
          <a:bodyPr wrap="square" rtlCol="0">
            <a:spAutoFit/>
          </a:bodyPr>
          <a:lstStyle/>
          <a:p>
            <a:r>
              <a:rPr lang="fr-FR" sz="1000" dirty="0" smtClean="0"/>
              <a:t>SR2</a:t>
            </a:r>
            <a:endParaRPr lang="fr-FR" sz="1000" dirty="0"/>
          </a:p>
        </p:txBody>
      </p:sp>
    </p:spTree>
  </p:cSld>
  <p:clrMapOvr>
    <a:masterClrMapping/>
  </p:clrMapOvr>
  <p:transition spd="med">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space réservé du texte 13"/>
          <p:cNvSpPr>
            <a:spLocks noGrp="1"/>
          </p:cNvSpPr>
          <p:nvPr>
            <p:ph type="body" sz="half" idx="3"/>
          </p:nvPr>
        </p:nvSpPr>
        <p:spPr>
          <a:xfrm>
            <a:off x="4645026" y="5410199"/>
            <a:ext cx="4283458" cy="912813"/>
          </a:xfrm>
          <a:noFill/>
        </p:spPr>
        <p:txBody>
          <a:bodyPr/>
          <a:lstStyle/>
          <a:p>
            <a:pPr algn="ctr"/>
            <a:endParaRPr lang="fr-FR" sz="1500" dirty="0" smtClean="0"/>
          </a:p>
          <a:p>
            <a:pPr algn="ctr"/>
            <a:endParaRPr lang="fr-FR" sz="1500" dirty="0" smtClean="0"/>
          </a:p>
          <a:p>
            <a:pPr algn="ctr"/>
            <a:endParaRPr lang="fr-FR" sz="1500" dirty="0" smtClean="0"/>
          </a:p>
          <a:p>
            <a:pPr algn="ctr"/>
            <a:r>
              <a:rPr lang="fr-FR" sz="1500" dirty="0" smtClean="0">
                <a:solidFill>
                  <a:schemeClr val="tx1"/>
                </a:solidFill>
              </a:rPr>
              <a:t>FGM: CAA FULL / STAFF: </a:t>
            </a:r>
            <a:r>
              <a:rPr lang="fr-FR" sz="1500" dirty="0" err="1" smtClean="0">
                <a:solidFill>
                  <a:schemeClr val="tx1"/>
                </a:solidFill>
              </a:rPr>
              <a:t>Cont</a:t>
            </a:r>
            <a:r>
              <a:rPr lang="fr-FR" sz="1500" dirty="0" smtClean="0">
                <a:solidFill>
                  <a:schemeClr val="tx1"/>
                </a:solidFill>
              </a:rPr>
              <a:t>. cal. </a:t>
            </a:r>
            <a:r>
              <a:rPr lang="fr-FR" sz="1500" dirty="0" err="1" smtClean="0">
                <a:solidFill>
                  <a:schemeClr val="tx1"/>
                </a:solidFill>
              </a:rPr>
              <a:t>method</a:t>
            </a:r>
            <a:endParaRPr lang="fr-FR" sz="1500" dirty="0" smtClean="0">
              <a:solidFill>
                <a:schemeClr val="tx1"/>
              </a:solidFill>
            </a:endParaRPr>
          </a:p>
          <a:p>
            <a:pPr algn="ctr"/>
            <a:r>
              <a:rPr lang="fr-FR" sz="1500" dirty="0" smtClean="0">
                <a:solidFill>
                  <a:schemeClr val="tx1"/>
                </a:solidFill>
              </a:rPr>
              <a:t>&lt;∆B⊥/B⊥&gt;±</a:t>
            </a:r>
            <a:r>
              <a:rPr lang="el-GR" sz="1500" dirty="0" smtClean="0">
                <a:solidFill>
                  <a:schemeClr val="tx1"/>
                </a:solidFill>
              </a:rPr>
              <a:t>σ</a:t>
            </a:r>
            <a:r>
              <a:rPr lang="fr-FR" sz="1500" dirty="0" smtClean="0">
                <a:solidFill>
                  <a:schemeClr val="tx1"/>
                </a:solidFill>
              </a:rPr>
              <a:t>B⊥/B⊥ </a:t>
            </a:r>
          </a:p>
          <a:p>
            <a:pPr algn="ctr"/>
            <a:r>
              <a:rPr lang="fr-FR" sz="1500" b="1" dirty="0" smtClean="0">
                <a:solidFill>
                  <a:schemeClr val="tx1"/>
                </a:solidFill>
                <a:cs typeface="Lucida Sans Unicode"/>
              </a:rPr>
              <a:t>≃</a:t>
            </a:r>
            <a:r>
              <a:rPr lang="fr-FR" sz="1500" dirty="0" smtClean="0">
                <a:solidFill>
                  <a:schemeClr val="tx1"/>
                </a:solidFill>
              </a:rPr>
              <a:t> </a:t>
            </a:r>
            <a:r>
              <a:rPr lang="fr-FR" sz="1500" b="1" dirty="0" smtClean="0">
                <a:solidFill>
                  <a:srgbClr val="FF0000"/>
                </a:solidFill>
              </a:rPr>
              <a:t>1%±1%</a:t>
            </a:r>
          </a:p>
          <a:p>
            <a:endParaRPr lang="fr-FR" sz="1600" dirty="0" smtClean="0"/>
          </a:p>
          <a:p>
            <a:pPr algn="ctr"/>
            <a:endParaRPr lang="fr-FR" sz="1500" dirty="0" smtClean="0"/>
          </a:p>
          <a:p>
            <a:pPr algn="ctr"/>
            <a:endParaRPr lang="fr-FR" sz="1400" dirty="0" smtClean="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68313" y="893763"/>
            <a:ext cx="2941832"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One event comparison</a:t>
            </a:r>
            <a:endParaRPr lang="fr-FR" b="1" dirty="0">
              <a:solidFill>
                <a:schemeClr val="tx2"/>
              </a:solidFill>
            </a:endParaRPr>
          </a:p>
        </p:txBody>
      </p:sp>
      <p:sp>
        <p:nvSpPr>
          <p:cNvPr id="18"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21" name="Espace réservé du numéro de diapositive 6"/>
          <p:cNvSpPr>
            <a:spLocks noGrp="1"/>
          </p:cNvSpPr>
          <p:nvPr>
            <p:ph type="sldNum" sz="quarter" idx="12"/>
          </p:nvPr>
        </p:nvSpPr>
        <p:spPr>
          <a:xfrm>
            <a:off x="143668" y="6408738"/>
            <a:ext cx="575903" cy="365125"/>
          </a:xfrm>
        </p:spPr>
        <p:txBody>
          <a:bodyPr/>
          <a:lstStyle/>
          <a:p>
            <a:pPr>
              <a:defRPr/>
            </a:pPr>
            <a:fld id="{DF71D2E0-7025-46CF-91CA-15BE805886EE}" type="slidenum">
              <a:rPr lang="fr-FR" sz="1600" b="1" smtClean="0"/>
              <a:pPr>
                <a:defRPr/>
              </a:pPr>
              <a:t>12</a:t>
            </a:fld>
            <a:endParaRPr lang="fr-FR" sz="1600" b="1" dirty="0"/>
          </a:p>
        </p:txBody>
      </p:sp>
      <p:pic>
        <p:nvPicPr>
          <p:cNvPr id="13" name="Espace réservé du contenu 12" descr="simple_case_old.png"/>
          <p:cNvPicPr>
            <a:picLocks noGrp="1" noChangeAspect="1"/>
          </p:cNvPicPr>
          <p:nvPr>
            <p:ph sz="quarter" idx="2"/>
          </p:nvPr>
        </p:nvPicPr>
        <p:blipFill>
          <a:blip r:embed="rId4" cstate="print"/>
          <a:stretch>
            <a:fillRect/>
          </a:stretch>
        </p:blipFill>
        <p:spPr>
          <a:xfrm>
            <a:off x="572846" y="1444625"/>
            <a:ext cx="3808895" cy="3941763"/>
          </a:xfrm>
        </p:spPr>
      </p:pic>
      <p:pic>
        <p:nvPicPr>
          <p:cNvPr id="15" name="Espace réservé du contenu 14" descr="simple_case_new.png"/>
          <p:cNvPicPr>
            <a:picLocks noGrp="1" noChangeAspect="1"/>
          </p:cNvPicPr>
          <p:nvPr>
            <p:ph sz="quarter" idx="4"/>
          </p:nvPr>
        </p:nvPicPr>
        <p:blipFill>
          <a:blip r:embed="rId5" cstate="print"/>
          <a:stretch>
            <a:fillRect/>
          </a:stretch>
        </p:blipFill>
        <p:spPr>
          <a:xfrm>
            <a:off x="4787714" y="1444625"/>
            <a:ext cx="3756397" cy="3941763"/>
          </a:xfrm>
        </p:spPr>
      </p:pic>
      <p:sp>
        <p:nvSpPr>
          <p:cNvPr id="22"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smtClean="0"/>
              <a:t>4. STAFF-FGM Cross-Calibration:</a:t>
            </a:r>
            <a:endParaRPr lang="fr-FR" sz="2800" dirty="0"/>
          </a:p>
        </p:txBody>
      </p:sp>
      <p:sp>
        <p:nvSpPr>
          <p:cNvPr id="25" name="Espace réservé du texte 9"/>
          <p:cNvSpPr>
            <a:spLocks noGrp="1"/>
          </p:cNvSpPr>
          <p:nvPr>
            <p:ph type="body" idx="1"/>
          </p:nvPr>
        </p:nvSpPr>
        <p:spPr>
          <a:xfrm>
            <a:off x="143668" y="5410199"/>
            <a:ext cx="4353720" cy="912813"/>
          </a:xfrm>
          <a:noFill/>
        </p:spPr>
        <p:txBody>
          <a:bodyPr/>
          <a:lstStyle/>
          <a:p>
            <a:pPr algn="ctr"/>
            <a:r>
              <a:rPr lang="fr-FR" sz="1500" dirty="0" smtClean="0">
                <a:solidFill>
                  <a:schemeClr val="tx1"/>
                </a:solidFill>
              </a:rPr>
              <a:t>FGM: PPD 4s / STAFF: </a:t>
            </a:r>
            <a:r>
              <a:rPr lang="fr-FR" sz="1500" dirty="0" err="1" smtClean="0">
                <a:solidFill>
                  <a:schemeClr val="tx1"/>
                </a:solidFill>
              </a:rPr>
              <a:t>Despin</a:t>
            </a:r>
            <a:r>
              <a:rPr lang="fr-FR" sz="1500" dirty="0" smtClean="0">
                <a:solidFill>
                  <a:schemeClr val="tx1"/>
                </a:solidFill>
              </a:rPr>
              <a:t> Software 20s</a:t>
            </a:r>
          </a:p>
          <a:p>
            <a:pPr algn="ctr"/>
            <a:r>
              <a:rPr lang="fr-FR" sz="1500" dirty="0" smtClean="0">
                <a:solidFill>
                  <a:schemeClr val="tx1"/>
                </a:solidFill>
              </a:rPr>
              <a:t>&lt;∆B⊥/B⊥&gt; ± </a:t>
            </a:r>
            <a:r>
              <a:rPr lang="el-GR" sz="1500" dirty="0" smtClean="0">
                <a:solidFill>
                  <a:schemeClr val="tx1"/>
                </a:solidFill>
              </a:rPr>
              <a:t>σ</a:t>
            </a:r>
            <a:r>
              <a:rPr lang="fr-FR" sz="1500" dirty="0" smtClean="0">
                <a:solidFill>
                  <a:schemeClr val="tx1"/>
                </a:solidFill>
              </a:rPr>
              <a:t>B⊥/B⊥ </a:t>
            </a:r>
          </a:p>
          <a:p>
            <a:pPr algn="ctr"/>
            <a:r>
              <a:rPr lang="fr-FR" sz="1500" b="1" dirty="0" smtClean="0">
                <a:solidFill>
                  <a:schemeClr val="tx1"/>
                </a:solidFill>
                <a:cs typeface="Lucida Sans Unicode"/>
              </a:rPr>
              <a:t>≃</a:t>
            </a:r>
            <a:r>
              <a:rPr lang="fr-FR" sz="1500" b="1" dirty="0" smtClean="0">
                <a:solidFill>
                  <a:schemeClr val="tx1"/>
                </a:solidFill>
              </a:rPr>
              <a:t> </a:t>
            </a:r>
            <a:r>
              <a:rPr lang="fr-FR" sz="1500" b="1" dirty="0" smtClean="0">
                <a:solidFill>
                  <a:schemeClr val="accent2"/>
                </a:solidFill>
              </a:rPr>
              <a:t>10%±2%</a:t>
            </a:r>
            <a:endParaRPr lang="fr-FR" sz="1500" b="1" dirty="0">
              <a:solidFill>
                <a:schemeClr val="accent2"/>
              </a:solidFill>
            </a:endParaRPr>
          </a:p>
        </p:txBody>
      </p:sp>
      <p:sp>
        <p:nvSpPr>
          <p:cNvPr id="26" name="ZoneTexte 25"/>
          <p:cNvSpPr txBox="1"/>
          <p:nvPr/>
        </p:nvSpPr>
        <p:spPr>
          <a:xfrm>
            <a:off x="3877685" y="1444625"/>
            <a:ext cx="504056" cy="246221"/>
          </a:xfrm>
          <a:prstGeom prst="rect">
            <a:avLst/>
          </a:prstGeom>
          <a:noFill/>
        </p:spPr>
        <p:txBody>
          <a:bodyPr wrap="square" rtlCol="0">
            <a:spAutoFit/>
          </a:bodyPr>
          <a:lstStyle/>
          <a:p>
            <a:r>
              <a:rPr lang="fr-FR" sz="1000" dirty="0" smtClean="0"/>
              <a:t>SR2</a:t>
            </a:r>
            <a:endParaRPr lang="fr-FR" sz="1000" dirty="0"/>
          </a:p>
        </p:txBody>
      </p:sp>
      <p:sp>
        <p:nvSpPr>
          <p:cNvPr id="27" name="ZoneTexte 26"/>
          <p:cNvSpPr txBox="1"/>
          <p:nvPr/>
        </p:nvSpPr>
        <p:spPr>
          <a:xfrm>
            <a:off x="8040055" y="1444625"/>
            <a:ext cx="504056" cy="246221"/>
          </a:xfrm>
          <a:prstGeom prst="rect">
            <a:avLst/>
          </a:prstGeom>
          <a:noFill/>
        </p:spPr>
        <p:txBody>
          <a:bodyPr wrap="square" rtlCol="0">
            <a:spAutoFit/>
          </a:bodyPr>
          <a:lstStyle/>
          <a:p>
            <a:r>
              <a:rPr lang="fr-FR" sz="1000" dirty="0" smtClean="0"/>
              <a:t>SR2</a:t>
            </a:r>
            <a:endParaRPr lang="fr-FR" sz="1000" dirty="0"/>
          </a:p>
        </p:txBody>
      </p:sp>
    </p:spTree>
  </p:cSld>
  <p:clrMapOvr>
    <a:masterClrMapping/>
  </p:clrMapOvr>
  <p:transition spd="med">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Espace réservé du texte 13"/>
          <p:cNvSpPr>
            <a:spLocks noGrp="1"/>
          </p:cNvSpPr>
          <p:nvPr>
            <p:ph type="body" sz="half" idx="3"/>
          </p:nvPr>
        </p:nvSpPr>
        <p:spPr>
          <a:xfrm>
            <a:off x="4645026" y="5410199"/>
            <a:ext cx="4283458" cy="912813"/>
          </a:xfrm>
          <a:noFill/>
        </p:spPr>
        <p:txBody>
          <a:bodyPr/>
          <a:lstStyle/>
          <a:p>
            <a:pPr algn="ctr"/>
            <a:endParaRPr lang="fr-FR" sz="1500" dirty="0" smtClean="0"/>
          </a:p>
          <a:p>
            <a:pPr algn="ctr"/>
            <a:endParaRPr lang="fr-FR" sz="1500" dirty="0" smtClean="0"/>
          </a:p>
          <a:p>
            <a:pPr algn="ctr"/>
            <a:endParaRPr lang="fr-FR" sz="1500" dirty="0" smtClean="0"/>
          </a:p>
          <a:p>
            <a:pPr algn="ctr"/>
            <a:r>
              <a:rPr lang="fr-FR" sz="1500" dirty="0" smtClean="0">
                <a:solidFill>
                  <a:schemeClr val="tx1"/>
                </a:solidFill>
              </a:rPr>
              <a:t>FGM: CAA FULL / STAFF: </a:t>
            </a:r>
            <a:r>
              <a:rPr lang="fr-FR" sz="1500" dirty="0" err="1" smtClean="0">
                <a:solidFill>
                  <a:schemeClr val="tx1"/>
                </a:solidFill>
              </a:rPr>
              <a:t>Cont</a:t>
            </a:r>
            <a:r>
              <a:rPr lang="fr-FR" sz="1500" dirty="0" smtClean="0">
                <a:solidFill>
                  <a:schemeClr val="tx1"/>
                </a:solidFill>
              </a:rPr>
              <a:t>. cal. </a:t>
            </a:r>
            <a:r>
              <a:rPr lang="fr-FR" sz="1500" dirty="0" err="1" smtClean="0">
                <a:solidFill>
                  <a:schemeClr val="tx1"/>
                </a:solidFill>
              </a:rPr>
              <a:t>method</a:t>
            </a:r>
            <a:endParaRPr lang="fr-FR" sz="1500" dirty="0" smtClean="0">
              <a:solidFill>
                <a:schemeClr val="tx1"/>
              </a:solidFill>
            </a:endParaRPr>
          </a:p>
          <a:p>
            <a:pPr algn="ctr"/>
            <a:r>
              <a:rPr lang="fr-FR" sz="1500" dirty="0" smtClean="0">
                <a:solidFill>
                  <a:schemeClr val="tx1"/>
                </a:solidFill>
              </a:rPr>
              <a:t>&lt;∆B⊥/B⊥&gt;±</a:t>
            </a:r>
            <a:r>
              <a:rPr lang="el-GR" sz="1500" dirty="0" smtClean="0">
                <a:solidFill>
                  <a:schemeClr val="tx1"/>
                </a:solidFill>
              </a:rPr>
              <a:t>σ</a:t>
            </a:r>
            <a:r>
              <a:rPr lang="fr-FR" sz="1500" dirty="0" smtClean="0">
                <a:solidFill>
                  <a:schemeClr val="tx1"/>
                </a:solidFill>
              </a:rPr>
              <a:t>B⊥/B⊥ </a:t>
            </a:r>
          </a:p>
          <a:p>
            <a:pPr algn="ctr"/>
            <a:r>
              <a:rPr lang="fr-FR" sz="1500" b="1" dirty="0" smtClean="0">
                <a:solidFill>
                  <a:schemeClr val="tx1"/>
                </a:solidFill>
                <a:cs typeface="Lucida Sans Unicode"/>
              </a:rPr>
              <a:t>≃</a:t>
            </a:r>
            <a:r>
              <a:rPr lang="fr-FR" sz="1500" dirty="0" smtClean="0">
                <a:solidFill>
                  <a:schemeClr val="tx1"/>
                </a:solidFill>
              </a:rPr>
              <a:t> </a:t>
            </a:r>
            <a:r>
              <a:rPr lang="fr-FR" sz="1500" b="1" dirty="0" smtClean="0">
                <a:solidFill>
                  <a:srgbClr val="FF0000"/>
                </a:solidFill>
              </a:rPr>
              <a:t>1%±1%</a:t>
            </a:r>
          </a:p>
          <a:p>
            <a:endParaRPr lang="fr-FR" sz="1600" dirty="0" smtClean="0"/>
          </a:p>
          <a:p>
            <a:pPr algn="ctr"/>
            <a:endParaRPr lang="fr-FR" sz="1500" dirty="0" smtClean="0"/>
          </a:p>
          <a:p>
            <a:pPr algn="ctr"/>
            <a:endParaRPr lang="fr-FR" sz="1400" dirty="0" smtClean="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68313" y="893763"/>
            <a:ext cx="2941832"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One event comparison</a:t>
            </a:r>
            <a:endParaRPr lang="fr-FR" b="1" dirty="0">
              <a:solidFill>
                <a:schemeClr val="tx2"/>
              </a:solidFill>
            </a:endParaRPr>
          </a:p>
        </p:txBody>
      </p:sp>
      <p:sp>
        <p:nvSpPr>
          <p:cNvPr id="18"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21" name="Espace réservé du numéro de diapositive 6"/>
          <p:cNvSpPr>
            <a:spLocks noGrp="1"/>
          </p:cNvSpPr>
          <p:nvPr>
            <p:ph type="sldNum" sz="quarter" idx="12"/>
          </p:nvPr>
        </p:nvSpPr>
        <p:spPr>
          <a:xfrm>
            <a:off x="143668" y="6408738"/>
            <a:ext cx="575903" cy="365125"/>
          </a:xfrm>
        </p:spPr>
        <p:txBody>
          <a:bodyPr/>
          <a:lstStyle/>
          <a:p>
            <a:pPr>
              <a:defRPr/>
            </a:pPr>
            <a:fld id="{DF71D2E0-7025-46CF-91CA-15BE805886EE}" type="slidenum">
              <a:rPr lang="fr-FR" sz="1600" b="1" smtClean="0"/>
              <a:pPr>
                <a:defRPr/>
              </a:pPr>
              <a:t>13</a:t>
            </a:fld>
            <a:endParaRPr lang="fr-FR" sz="1600" b="1" dirty="0"/>
          </a:p>
        </p:txBody>
      </p:sp>
      <p:pic>
        <p:nvPicPr>
          <p:cNvPr id="13" name="Espace réservé du contenu 12" descr="simple_case_old.png"/>
          <p:cNvPicPr>
            <a:picLocks noGrp="1" noChangeAspect="1"/>
          </p:cNvPicPr>
          <p:nvPr>
            <p:ph sz="quarter" idx="2"/>
          </p:nvPr>
        </p:nvPicPr>
        <p:blipFill>
          <a:blip r:embed="rId4" cstate="print"/>
          <a:stretch>
            <a:fillRect/>
          </a:stretch>
        </p:blipFill>
        <p:spPr>
          <a:xfrm>
            <a:off x="572846" y="1444625"/>
            <a:ext cx="3808895" cy="3941763"/>
          </a:xfrm>
        </p:spPr>
      </p:pic>
      <p:pic>
        <p:nvPicPr>
          <p:cNvPr id="15" name="Espace réservé du contenu 14" descr="simple_case_new.png"/>
          <p:cNvPicPr>
            <a:picLocks noGrp="1" noChangeAspect="1"/>
          </p:cNvPicPr>
          <p:nvPr>
            <p:ph sz="quarter" idx="4"/>
          </p:nvPr>
        </p:nvPicPr>
        <p:blipFill>
          <a:blip r:embed="rId5" cstate="print"/>
          <a:stretch>
            <a:fillRect/>
          </a:stretch>
        </p:blipFill>
        <p:spPr>
          <a:xfrm>
            <a:off x="4787714" y="1444625"/>
            <a:ext cx="3756397" cy="3941763"/>
          </a:xfrm>
        </p:spPr>
      </p:pic>
      <p:sp>
        <p:nvSpPr>
          <p:cNvPr id="22"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smtClean="0"/>
              <a:t>4. STAFF-FGM Cross-Calibration:</a:t>
            </a:r>
            <a:endParaRPr lang="fr-FR" sz="2800" dirty="0"/>
          </a:p>
        </p:txBody>
      </p:sp>
      <p:sp>
        <p:nvSpPr>
          <p:cNvPr id="25" name="Espace réservé du texte 9"/>
          <p:cNvSpPr>
            <a:spLocks noGrp="1"/>
          </p:cNvSpPr>
          <p:nvPr>
            <p:ph type="body" idx="1"/>
          </p:nvPr>
        </p:nvSpPr>
        <p:spPr>
          <a:xfrm>
            <a:off x="143668" y="5410199"/>
            <a:ext cx="4353720" cy="912813"/>
          </a:xfrm>
          <a:noFill/>
        </p:spPr>
        <p:txBody>
          <a:bodyPr/>
          <a:lstStyle/>
          <a:p>
            <a:pPr algn="ctr"/>
            <a:r>
              <a:rPr lang="fr-FR" sz="1500" dirty="0" smtClean="0">
                <a:solidFill>
                  <a:schemeClr val="tx1"/>
                </a:solidFill>
              </a:rPr>
              <a:t>FGM: PPD 4s / STAFF: </a:t>
            </a:r>
            <a:r>
              <a:rPr lang="fr-FR" sz="1500" dirty="0" err="1" smtClean="0">
                <a:solidFill>
                  <a:schemeClr val="tx1"/>
                </a:solidFill>
              </a:rPr>
              <a:t>Despin</a:t>
            </a:r>
            <a:r>
              <a:rPr lang="fr-FR" sz="1500" dirty="0" smtClean="0">
                <a:solidFill>
                  <a:schemeClr val="tx1"/>
                </a:solidFill>
              </a:rPr>
              <a:t> Software 20s</a:t>
            </a:r>
          </a:p>
          <a:p>
            <a:pPr algn="ctr"/>
            <a:r>
              <a:rPr lang="fr-FR" sz="1500" dirty="0" smtClean="0">
                <a:solidFill>
                  <a:schemeClr val="tx1"/>
                </a:solidFill>
              </a:rPr>
              <a:t>&lt;∆B⊥/B⊥&gt; ± </a:t>
            </a:r>
            <a:r>
              <a:rPr lang="el-GR" sz="1500" dirty="0" smtClean="0">
                <a:solidFill>
                  <a:schemeClr val="tx1"/>
                </a:solidFill>
              </a:rPr>
              <a:t>σ</a:t>
            </a:r>
            <a:r>
              <a:rPr lang="fr-FR" sz="1500" dirty="0" smtClean="0">
                <a:solidFill>
                  <a:schemeClr val="tx1"/>
                </a:solidFill>
              </a:rPr>
              <a:t>B⊥/B⊥ </a:t>
            </a:r>
          </a:p>
          <a:p>
            <a:pPr algn="ctr"/>
            <a:r>
              <a:rPr lang="fr-FR" sz="1500" b="1" dirty="0" smtClean="0">
                <a:solidFill>
                  <a:schemeClr val="tx1"/>
                </a:solidFill>
                <a:cs typeface="Lucida Sans Unicode"/>
              </a:rPr>
              <a:t>≃</a:t>
            </a:r>
            <a:r>
              <a:rPr lang="fr-FR" sz="1500" b="1" dirty="0" smtClean="0">
                <a:solidFill>
                  <a:schemeClr val="tx1"/>
                </a:solidFill>
              </a:rPr>
              <a:t> </a:t>
            </a:r>
            <a:r>
              <a:rPr lang="fr-FR" sz="1500" b="1" dirty="0" smtClean="0">
                <a:solidFill>
                  <a:schemeClr val="accent2"/>
                </a:solidFill>
              </a:rPr>
              <a:t>10%±2%</a:t>
            </a:r>
            <a:endParaRPr lang="fr-FR" sz="1500" b="1" dirty="0">
              <a:solidFill>
                <a:schemeClr val="accent2"/>
              </a:solidFill>
            </a:endParaRPr>
          </a:p>
        </p:txBody>
      </p:sp>
      <p:sp>
        <p:nvSpPr>
          <p:cNvPr id="11" name="Ellipse 10"/>
          <p:cNvSpPr/>
          <p:nvPr/>
        </p:nvSpPr>
        <p:spPr>
          <a:xfrm>
            <a:off x="8064388" y="3429000"/>
            <a:ext cx="479723" cy="918102"/>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2" name="ZoneTexte 11"/>
          <p:cNvSpPr txBox="1"/>
          <p:nvPr/>
        </p:nvSpPr>
        <p:spPr>
          <a:xfrm>
            <a:off x="3877685" y="1444625"/>
            <a:ext cx="504056" cy="246221"/>
          </a:xfrm>
          <a:prstGeom prst="rect">
            <a:avLst/>
          </a:prstGeom>
          <a:noFill/>
        </p:spPr>
        <p:txBody>
          <a:bodyPr wrap="square" rtlCol="0">
            <a:spAutoFit/>
          </a:bodyPr>
          <a:lstStyle/>
          <a:p>
            <a:r>
              <a:rPr lang="fr-FR" sz="1000" dirty="0" smtClean="0"/>
              <a:t>SR2</a:t>
            </a:r>
            <a:endParaRPr lang="fr-FR" sz="1000" dirty="0"/>
          </a:p>
        </p:txBody>
      </p:sp>
      <p:sp>
        <p:nvSpPr>
          <p:cNvPr id="16" name="ZoneTexte 15"/>
          <p:cNvSpPr txBox="1"/>
          <p:nvPr/>
        </p:nvSpPr>
        <p:spPr>
          <a:xfrm>
            <a:off x="8040055" y="1444625"/>
            <a:ext cx="504056" cy="246221"/>
          </a:xfrm>
          <a:prstGeom prst="rect">
            <a:avLst/>
          </a:prstGeom>
          <a:noFill/>
        </p:spPr>
        <p:txBody>
          <a:bodyPr wrap="square" rtlCol="0">
            <a:spAutoFit/>
          </a:bodyPr>
          <a:lstStyle/>
          <a:p>
            <a:r>
              <a:rPr lang="fr-FR" sz="1000" dirty="0" smtClean="0"/>
              <a:t>SR2</a:t>
            </a:r>
            <a:endParaRPr lang="fr-FR" sz="1000" dirty="0"/>
          </a:p>
        </p:txBody>
      </p:sp>
    </p:spTree>
  </p:cSld>
  <p:clrMapOvr>
    <a:masterClrMapping/>
  </p:clrMapOvr>
  <p:transition spd="med">
    <p:wipe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4"/>
          <p:cNvSpPr>
            <a:spLocks noGrp="1" noRot="1" noChangeArrowheads="1"/>
          </p:cNvSpPr>
          <p:nvPr>
            <p:ph type="title" idx="4294967295"/>
          </p:nvPr>
        </p:nvSpPr>
        <p:spPr>
          <a:xfrm>
            <a:off x="914400" y="115888"/>
            <a:ext cx="8229600" cy="865187"/>
          </a:xfrm>
        </p:spPr>
        <p:txBody>
          <a:bodyPr/>
          <a:lstStyle/>
          <a:p>
            <a:pPr eaLnBrk="1" fontAlgn="auto" hangingPunct="1">
              <a:spcAft>
                <a:spcPts val="0"/>
              </a:spcAft>
              <a:defRPr/>
            </a:pPr>
            <a:r>
              <a:rPr lang="en-US" sz="2800" dirty="0" smtClean="0"/>
              <a:t>4. STAFF-FGM Cross-Calibration:</a:t>
            </a:r>
            <a:endParaRPr lang="fr-FR" sz="2800" dirty="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68313" y="893763"/>
            <a:ext cx="2941832"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One event comparison</a:t>
            </a:r>
            <a:endParaRPr lang="fr-FR" b="1" dirty="0">
              <a:solidFill>
                <a:schemeClr val="tx2"/>
              </a:solidFill>
            </a:endParaRPr>
          </a:p>
        </p:txBody>
      </p:sp>
      <p:sp>
        <p:nvSpPr>
          <p:cNvPr id="16" name="Espace réservé du numéro de diapositive 6"/>
          <p:cNvSpPr>
            <a:spLocks noGrp="1"/>
          </p:cNvSpPr>
          <p:nvPr>
            <p:ph type="sldNum" sz="quarter" idx="12"/>
          </p:nvPr>
        </p:nvSpPr>
        <p:spPr>
          <a:xfrm>
            <a:off x="143668" y="6408738"/>
            <a:ext cx="575903" cy="365125"/>
          </a:xfrm>
        </p:spPr>
        <p:txBody>
          <a:bodyPr/>
          <a:lstStyle/>
          <a:p>
            <a:pPr>
              <a:defRPr/>
            </a:pPr>
            <a:fld id="{DF71D2E0-7025-46CF-91CA-15BE805886EE}" type="slidenum">
              <a:rPr lang="fr-FR" sz="1600" b="1" smtClean="0">
                <a:solidFill>
                  <a:schemeClr val="bg1"/>
                </a:solidFill>
              </a:rPr>
              <a:pPr>
                <a:defRPr/>
              </a:pPr>
              <a:t>14</a:t>
            </a:fld>
            <a:endParaRPr lang="fr-FR" sz="1600" b="1" dirty="0">
              <a:solidFill>
                <a:schemeClr val="bg1"/>
              </a:solidFill>
            </a:endParaRPr>
          </a:p>
        </p:txBody>
      </p:sp>
      <p:pic>
        <p:nvPicPr>
          <p:cNvPr id="17" name="Image 16" descr="simple_case_new_zoom.png"/>
          <p:cNvPicPr>
            <a:picLocks noChangeAspect="1"/>
          </p:cNvPicPr>
          <p:nvPr/>
        </p:nvPicPr>
        <p:blipFill>
          <a:blip r:embed="rId4" cstate="print"/>
          <a:stretch>
            <a:fillRect/>
          </a:stretch>
        </p:blipFill>
        <p:spPr>
          <a:xfrm>
            <a:off x="4067944" y="1386232"/>
            <a:ext cx="4717124" cy="4936781"/>
          </a:xfrm>
          <a:prstGeom prst="rect">
            <a:avLst/>
          </a:prstGeom>
        </p:spPr>
      </p:pic>
      <p:sp>
        <p:nvSpPr>
          <p:cNvPr id="19" name="ZoneTexte 18"/>
          <p:cNvSpPr txBox="1"/>
          <p:nvPr/>
        </p:nvSpPr>
        <p:spPr>
          <a:xfrm>
            <a:off x="468313" y="2420888"/>
            <a:ext cx="2941832" cy="3416320"/>
          </a:xfrm>
          <a:prstGeom prst="rect">
            <a:avLst/>
          </a:prstGeom>
          <a:noFill/>
        </p:spPr>
        <p:txBody>
          <a:bodyPr wrap="square" rtlCol="0">
            <a:spAutoFit/>
          </a:bodyPr>
          <a:lstStyle/>
          <a:p>
            <a:r>
              <a:rPr lang="fr-FR" dirty="0" smtClean="0"/>
              <a:t> </a:t>
            </a:r>
            <a:r>
              <a:rPr lang="fr-FR" dirty="0" err="1" smtClean="0"/>
              <a:t>Continuous</a:t>
            </a:r>
            <a:r>
              <a:rPr lang="fr-FR" dirty="0" smtClean="0"/>
              <a:t> calibration </a:t>
            </a:r>
            <a:r>
              <a:rPr lang="fr-FR" dirty="0" err="1" smtClean="0"/>
              <a:t>works</a:t>
            </a:r>
            <a:r>
              <a:rPr lang="fr-FR" dirty="0" smtClean="0"/>
              <a:t> </a:t>
            </a:r>
            <a:r>
              <a:rPr lang="fr-FR" dirty="0" err="1" smtClean="0"/>
              <a:t>well</a:t>
            </a:r>
            <a:r>
              <a:rPr lang="fr-FR" dirty="0" smtClean="0"/>
              <a:t> </a:t>
            </a:r>
            <a:r>
              <a:rPr lang="fr-FR" dirty="0" err="1" smtClean="0"/>
              <a:t>even</a:t>
            </a:r>
            <a:r>
              <a:rPr lang="fr-FR" dirty="0" smtClean="0"/>
              <a:t> on short time </a:t>
            </a:r>
            <a:r>
              <a:rPr lang="fr-FR" dirty="0" err="1" smtClean="0"/>
              <a:t>scale</a:t>
            </a:r>
            <a:r>
              <a:rPr lang="fr-FR" dirty="0" smtClean="0"/>
              <a:t>.</a:t>
            </a:r>
          </a:p>
          <a:p>
            <a:pPr algn="just">
              <a:buFont typeface="Arial" pitchFamily="34" charset="0"/>
              <a:buChar char="•"/>
            </a:pPr>
            <a:endParaRPr lang="fr-FR" dirty="0" smtClean="0"/>
          </a:p>
          <a:p>
            <a:pPr algn="just">
              <a:buFont typeface="Arial" pitchFamily="34" charset="0"/>
              <a:buChar char="•"/>
            </a:pPr>
            <a:endParaRPr lang="fr-FR" dirty="0" smtClean="0"/>
          </a:p>
          <a:p>
            <a:pPr algn="just">
              <a:buFont typeface="Arial" pitchFamily="34" charset="0"/>
              <a:buChar char="•"/>
            </a:pPr>
            <a:endParaRPr lang="fr-FR" dirty="0" smtClean="0"/>
          </a:p>
          <a:p>
            <a:pPr algn="just">
              <a:buFont typeface="Arial" pitchFamily="34" charset="0"/>
              <a:buChar char="•"/>
            </a:pPr>
            <a:endParaRPr lang="fr-FR" dirty="0" smtClean="0"/>
          </a:p>
          <a:p>
            <a:pPr algn="just"/>
            <a:r>
              <a:rPr lang="fr-FR" dirty="0" smtClean="0"/>
              <a:t>∆B</a:t>
            </a:r>
            <a:r>
              <a:rPr lang="fr-FR" dirty="0" smtClean="0">
                <a:latin typeface="Lucida Sans Unicode"/>
                <a:cs typeface="Lucida Sans Unicode"/>
              </a:rPr>
              <a:t>⊥/B⊥ &lt; 1%</a:t>
            </a:r>
            <a:endParaRPr lang="fr-FR" dirty="0" smtClean="0"/>
          </a:p>
          <a:p>
            <a:pPr algn="just">
              <a:buFont typeface="Arial" pitchFamily="34" charset="0"/>
              <a:buChar char="•"/>
            </a:pPr>
            <a:endParaRPr lang="fr-FR" dirty="0" smtClean="0"/>
          </a:p>
          <a:p>
            <a:pPr algn="just">
              <a:buFont typeface="Arial" pitchFamily="34" charset="0"/>
              <a:buChar char="•"/>
            </a:pPr>
            <a:endParaRPr lang="fr-FR" dirty="0" smtClean="0"/>
          </a:p>
          <a:p>
            <a:pPr algn="just">
              <a:buFont typeface="Arial" pitchFamily="34" charset="0"/>
              <a:buChar char="•"/>
            </a:pPr>
            <a:endParaRPr lang="fr-FR" dirty="0" smtClean="0"/>
          </a:p>
          <a:p>
            <a:pPr algn="just"/>
            <a:r>
              <a:rPr lang="fr-FR" dirty="0" smtClean="0">
                <a:latin typeface="+mn-lt"/>
              </a:rPr>
              <a:t>∆</a:t>
            </a:r>
            <a:r>
              <a:rPr lang="fr-FR" dirty="0" smtClean="0">
                <a:latin typeface="Symbol" pitchFamily="18" charset="2"/>
              </a:rPr>
              <a:t>j </a:t>
            </a:r>
            <a:r>
              <a:rPr lang="fr-FR" dirty="0" smtClean="0">
                <a:latin typeface="Lucida Sans Unicode"/>
                <a:cs typeface="Lucida Sans Unicode"/>
              </a:rPr>
              <a:t>≃3°  → </a:t>
            </a:r>
            <a:r>
              <a:rPr lang="fr-FR" dirty="0" err="1" smtClean="0">
                <a:latin typeface="Lucida Sans Unicode"/>
                <a:cs typeface="Lucida Sans Unicode"/>
              </a:rPr>
              <a:t>under</a:t>
            </a:r>
            <a:r>
              <a:rPr lang="fr-FR" dirty="0" smtClean="0">
                <a:latin typeface="Lucida Sans Unicode"/>
                <a:cs typeface="Lucida Sans Unicode"/>
              </a:rPr>
              <a:t> </a:t>
            </a:r>
            <a:r>
              <a:rPr lang="fr-FR" dirty="0" err="1" smtClean="0">
                <a:latin typeface="Lucida Sans Unicode"/>
                <a:cs typeface="Lucida Sans Unicode"/>
              </a:rPr>
              <a:t>study</a:t>
            </a:r>
            <a:r>
              <a:rPr lang="fr-FR" dirty="0" smtClean="0">
                <a:latin typeface="Lucida Sans Unicode"/>
                <a:cs typeface="Lucida Sans Unicode"/>
              </a:rPr>
              <a:t>.</a:t>
            </a:r>
            <a:endParaRPr lang="fr-FR" dirty="0"/>
          </a:p>
        </p:txBody>
      </p:sp>
      <p:sp>
        <p:nvSpPr>
          <p:cNvPr id="20" name="ZoneTexte 19"/>
          <p:cNvSpPr txBox="1"/>
          <p:nvPr/>
        </p:nvSpPr>
        <p:spPr>
          <a:xfrm>
            <a:off x="8281012" y="1444625"/>
            <a:ext cx="504056" cy="246221"/>
          </a:xfrm>
          <a:prstGeom prst="rect">
            <a:avLst/>
          </a:prstGeom>
          <a:noFill/>
        </p:spPr>
        <p:txBody>
          <a:bodyPr wrap="square" rtlCol="0">
            <a:spAutoFit/>
          </a:bodyPr>
          <a:lstStyle/>
          <a:p>
            <a:r>
              <a:rPr lang="fr-FR" sz="1000" dirty="0" smtClean="0"/>
              <a:t>SR2</a:t>
            </a:r>
            <a:endParaRPr lang="fr-FR" sz="1000" dirty="0"/>
          </a:p>
        </p:txBody>
      </p:sp>
      <p:sp>
        <p:nvSpPr>
          <p:cNvPr id="23"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Tree>
  </p:cSld>
  <p:clrMapOvr>
    <a:masterClrMapping/>
  </p:clrMapOvr>
  <p:transition spd="med">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Image 13" descr="simple_case_new_zoom.png"/>
          <p:cNvPicPr>
            <a:picLocks noChangeAspect="1"/>
          </p:cNvPicPr>
          <p:nvPr/>
        </p:nvPicPr>
        <p:blipFill>
          <a:blip r:embed="rId3" cstate="print"/>
          <a:stretch>
            <a:fillRect/>
          </a:stretch>
        </p:blipFill>
        <p:spPr>
          <a:xfrm>
            <a:off x="4067944" y="1386232"/>
            <a:ext cx="4717124" cy="4936781"/>
          </a:xfrm>
          <a:prstGeom prst="rect">
            <a:avLst/>
          </a:prstGeom>
        </p:spPr>
      </p:pic>
      <p:sp>
        <p:nvSpPr>
          <p:cNvPr id="22" name="Rectangle 4"/>
          <p:cNvSpPr>
            <a:spLocks noGrp="1" noRot="1" noChangeArrowheads="1"/>
          </p:cNvSpPr>
          <p:nvPr>
            <p:ph type="title" idx="4294967295"/>
          </p:nvPr>
        </p:nvSpPr>
        <p:spPr>
          <a:xfrm>
            <a:off x="914400" y="115888"/>
            <a:ext cx="8229600" cy="865187"/>
          </a:xfrm>
        </p:spPr>
        <p:txBody>
          <a:bodyPr/>
          <a:lstStyle/>
          <a:p>
            <a:pPr eaLnBrk="1" fontAlgn="auto" hangingPunct="1">
              <a:spcAft>
                <a:spcPts val="0"/>
              </a:spcAft>
              <a:defRPr/>
            </a:pPr>
            <a:r>
              <a:rPr lang="en-US" sz="2800" dirty="0" smtClean="0"/>
              <a:t>4. STAFF-FGM Cross-Calibration:</a:t>
            </a:r>
            <a:endParaRPr lang="fr-FR" sz="2800" dirty="0"/>
          </a:p>
        </p:txBody>
      </p:sp>
      <p:pic>
        <p:nvPicPr>
          <p:cNvPr id="13354" name="Picture 4" descr="logo_LPP"/>
          <p:cNvPicPr>
            <a:picLocks noChangeAspect="1" noChangeArrowheads="1"/>
          </p:cNvPicPr>
          <p:nvPr/>
        </p:nvPicPr>
        <p:blipFill>
          <a:blip r:embed="rId4"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68313" y="893763"/>
            <a:ext cx="2941832"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One event comparison</a:t>
            </a:r>
            <a:endParaRPr lang="fr-FR" b="1" dirty="0">
              <a:solidFill>
                <a:schemeClr val="tx2"/>
              </a:solidFill>
            </a:endParaRPr>
          </a:p>
        </p:txBody>
      </p:sp>
      <p:sp>
        <p:nvSpPr>
          <p:cNvPr id="16" name="Espace réservé du numéro de diapositive 6"/>
          <p:cNvSpPr>
            <a:spLocks noGrp="1"/>
          </p:cNvSpPr>
          <p:nvPr>
            <p:ph type="sldNum" sz="quarter" idx="12"/>
          </p:nvPr>
        </p:nvSpPr>
        <p:spPr>
          <a:xfrm>
            <a:off x="143668" y="6408738"/>
            <a:ext cx="575903" cy="365125"/>
          </a:xfrm>
        </p:spPr>
        <p:txBody>
          <a:bodyPr/>
          <a:lstStyle/>
          <a:p>
            <a:pPr>
              <a:defRPr/>
            </a:pPr>
            <a:fld id="{DF71D2E0-7025-46CF-91CA-15BE805886EE}" type="slidenum">
              <a:rPr lang="fr-FR" sz="1600" b="1" smtClean="0">
                <a:solidFill>
                  <a:schemeClr val="bg1"/>
                </a:solidFill>
              </a:rPr>
              <a:pPr>
                <a:defRPr/>
              </a:pPr>
              <a:t>15</a:t>
            </a:fld>
            <a:endParaRPr lang="fr-FR" sz="1600" b="1" dirty="0">
              <a:solidFill>
                <a:schemeClr val="bg1"/>
              </a:solidFill>
            </a:endParaRPr>
          </a:p>
        </p:txBody>
      </p:sp>
      <p:sp>
        <p:nvSpPr>
          <p:cNvPr id="8" name="Ellipse 7"/>
          <p:cNvSpPr/>
          <p:nvPr/>
        </p:nvSpPr>
        <p:spPr>
          <a:xfrm>
            <a:off x="6947730" y="2123854"/>
            <a:ext cx="612601" cy="621069"/>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2" name="Connecteur droit avec flèche 11"/>
          <p:cNvCxnSpPr/>
          <p:nvPr/>
        </p:nvCxnSpPr>
        <p:spPr>
          <a:xfrm flipH="1">
            <a:off x="2017018" y="2560257"/>
            <a:ext cx="4930712" cy="184666"/>
          </a:xfrm>
          <a:prstGeom prst="straightConnector1">
            <a:avLst/>
          </a:prstGeom>
          <a:ln w="25400">
            <a:headEnd type="triangle"/>
            <a:tailEnd type="none"/>
          </a:ln>
        </p:spPr>
        <p:style>
          <a:lnRef idx="1">
            <a:schemeClr val="accent1"/>
          </a:lnRef>
          <a:fillRef idx="0">
            <a:schemeClr val="accent1"/>
          </a:fillRef>
          <a:effectRef idx="0">
            <a:schemeClr val="accent1"/>
          </a:effectRef>
          <a:fontRef idx="minor">
            <a:schemeClr val="tx1"/>
          </a:fontRef>
        </p:style>
      </p:cxnSp>
      <p:sp>
        <p:nvSpPr>
          <p:cNvPr id="13" name="ZoneTexte 12"/>
          <p:cNvSpPr txBox="1"/>
          <p:nvPr/>
        </p:nvSpPr>
        <p:spPr>
          <a:xfrm>
            <a:off x="468313" y="2560257"/>
            <a:ext cx="2941832" cy="1477328"/>
          </a:xfrm>
          <a:prstGeom prst="rect">
            <a:avLst/>
          </a:prstGeom>
          <a:noFill/>
        </p:spPr>
        <p:txBody>
          <a:bodyPr wrap="square" rtlCol="0">
            <a:spAutoFit/>
          </a:bodyPr>
          <a:lstStyle/>
          <a:p>
            <a:r>
              <a:rPr lang="fr-FR" dirty="0" smtClean="0"/>
              <a:t>Spin </a:t>
            </a:r>
            <a:r>
              <a:rPr lang="fr-FR" dirty="0" err="1" smtClean="0"/>
              <a:t>residue</a:t>
            </a:r>
            <a:endParaRPr lang="fr-FR" dirty="0" smtClean="0"/>
          </a:p>
          <a:p>
            <a:endParaRPr lang="fr-FR" dirty="0" smtClean="0"/>
          </a:p>
          <a:p>
            <a:r>
              <a:rPr lang="fr-FR" dirty="0" smtClean="0"/>
              <a:t>It </a:t>
            </a:r>
            <a:r>
              <a:rPr lang="fr-FR" dirty="0" err="1" smtClean="0"/>
              <a:t>could</a:t>
            </a:r>
            <a:r>
              <a:rPr lang="fr-FR" dirty="0" smtClean="0"/>
              <a:t> </a:t>
            </a:r>
            <a:r>
              <a:rPr lang="fr-FR" dirty="0" err="1" smtClean="0"/>
              <a:t>be</a:t>
            </a:r>
            <a:r>
              <a:rPr lang="fr-FR" dirty="0" smtClean="0"/>
              <a:t> </a:t>
            </a:r>
            <a:r>
              <a:rPr lang="fr-FR" dirty="0" err="1" smtClean="0"/>
              <a:t>removed</a:t>
            </a:r>
            <a:r>
              <a:rPr lang="fr-FR" dirty="0" smtClean="0"/>
              <a:t> in </a:t>
            </a:r>
            <a:r>
              <a:rPr lang="fr-FR" dirty="0" err="1" smtClean="0"/>
              <a:t>next</a:t>
            </a:r>
            <a:r>
              <a:rPr lang="fr-FR" dirty="0" smtClean="0"/>
              <a:t> update but </a:t>
            </a:r>
            <a:r>
              <a:rPr lang="fr-FR" dirty="0" err="1" smtClean="0"/>
              <a:t>it</a:t>
            </a:r>
            <a:r>
              <a:rPr lang="fr-FR" dirty="0" smtClean="0"/>
              <a:t> </a:t>
            </a:r>
            <a:r>
              <a:rPr lang="fr-FR" dirty="0" err="1" smtClean="0"/>
              <a:t>is</a:t>
            </a:r>
            <a:r>
              <a:rPr lang="fr-FR" dirty="0" smtClean="0"/>
              <a:t> </a:t>
            </a:r>
            <a:r>
              <a:rPr lang="fr-FR" dirty="0" err="1" smtClean="0"/>
              <a:t>still</a:t>
            </a:r>
            <a:r>
              <a:rPr lang="fr-FR" dirty="0" smtClean="0"/>
              <a:t> </a:t>
            </a:r>
            <a:r>
              <a:rPr lang="fr-FR" dirty="0" err="1" smtClean="0"/>
              <a:t>under</a:t>
            </a:r>
            <a:r>
              <a:rPr lang="fr-FR" dirty="0" smtClean="0"/>
              <a:t> discussion.</a:t>
            </a:r>
            <a:endParaRPr lang="fr-FR" dirty="0"/>
          </a:p>
        </p:txBody>
      </p:sp>
      <p:sp>
        <p:nvSpPr>
          <p:cNvPr id="19" name="ZoneTexte 18"/>
          <p:cNvSpPr txBox="1"/>
          <p:nvPr/>
        </p:nvSpPr>
        <p:spPr>
          <a:xfrm>
            <a:off x="8281012" y="1444625"/>
            <a:ext cx="504056" cy="246221"/>
          </a:xfrm>
          <a:prstGeom prst="rect">
            <a:avLst/>
          </a:prstGeom>
          <a:noFill/>
        </p:spPr>
        <p:txBody>
          <a:bodyPr wrap="square" rtlCol="0">
            <a:spAutoFit/>
          </a:bodyPr>
          <a:lstStyle/>
          <a:p>
            <a:r>
              <a:rPr lang="fr-FR" sz="1000" dirty="0" smtClean="0"/>
              <a:t>SR2</a:t>
            </a:r>
            <a:endParaRPr lang="fr-FR" sz="1000" dirty="0"/>
          </a:p>
        </p:txBody>
      </p:sp>
      <p:sp>
        <p:nvSpPr>
          <p:cNvPr id="20"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Tree>
  </p:cSld>
  <p:clrMapOvr>
    <a:masterClrMapping/>
  </p:clrMapOvr>
  <p:transition spd="med">
    <p:wipe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Rot="1" noChangeArrowheads="1"/>
          </p:cNvSpPr>
          <p:nvPr>
            <p:ph type="title"/>
          </p:nvPr>
        </p:nvSpPr>
        <p:spPr/>
        <p:txBody>
          <a:bodyPr/>
          <a:lstStyle/>
          <a:p>
            <a:pPr eaLnBrk="1" fontAlgn="auto" hangingPunct="1">
              <a:spcAft>
                <a:spcPts val="0"/>
              </a:spcAft>
              <a:defRPr/>
            </a:pPr>
            <a:r>
              <a:rPr lang="en-US" sz="2800" dirty="0" smtClean="0"/>
              <a:t>4. STAFF-FGM Cross-Calibration:</a:t>
            </a:r>
            <a:endParaRPr lang="fr-FR" sz="2800" dirty="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81138" y="1046718"/>
            <a:ext cx="2916184"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Statistical comparison</a:t>
            </a:r>
            <a:endParaRPr lang="fr-FR" b="1" dirty="0">
              <a:solidFill>
                <a:schemeClr val="tx2"/>
              </a:solidFill>
            </a:endParaRPr>
          </a:p>
        </p:txBody>
      </p:sp>
      <p:pic>
        <p:nvPicPr>
          <p:cNvPr id="29698" name="Picture 2" descr="G:\1fgm_file.png"/>
          <p:cNvPicPr>
            <a:picLocks noGrp="1" noChangeAspect="1" noChangeArrowheads="1"/>
          </p:cNvPicPr>
          <p:nvPr>
            <p:ph sz="quarter" idx="2"/>
          </p:nvPr>
        </p:nvPicPr>
        <p:blipFill>
          <a:blip r:embed="rId4" cstate="print"/>
          <a:srcRect/>
          <a:stretch>
            <a:fillRect/>
          </a:stretch>
        </p:blipFill>
        <p:spPr bwMode="auto">
          <a:xfrm>
            <a:off x="84386" y="1458861"/>
            <a:ext cx="4413002" cy="4864152"/>
          </a:xfrm>
          <a:prstGeom prst="rect">
            <a:avLst/>
          </a:prstGeom>
          <a:noFill/>
        </p:spPr>
      </p:pic>
      <p:sp>
        <p:nvSpPr>
          <p:cNvPr id="13"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14" name="Espace réservé du numéro de diapositive 6"/>
          <p:cNvSpPr>
            <a:spLocks noGrp="1"/>
          </p:cNvSpPr>
          <p:nvPr>
            <p:ph type="sldNum" sz="quarter" idx="12"/>
          </p:nvPr>
        </p:nvSpPr>
        <p:spPr>
          <a:xfrm>
            <a:off x="143668" y="6408738"/>
            <a:ext cx="575903" cy="365125"/>
          </a:xfrm>
        </p:spPr>
        <p:txBody>
          <a:bodyPr/>
          <a:lstStyle/>
          <a:p>
            <a:pPr>
              <a:defRPr/>
            </a:pPr>
            <a:fld id="{DF71D2E0-7025-46CF-91CA-15BE805886EE}" type="slidenum">
              <a:rPr lang="fr-FR" sz="1600" b="1" smtClean="0"/>
              <a:pPr>
                <a:defRPr/>
              </a:pPr>
              <a:t>16</a:t>
            </a:fld>
            <a:endParaRPr lang="fr-FR" sz="1600" b="1" dirty="0"/>
          </a:p>
        </p:txBody>
      </p:sp>
    </p:spTree>
  </p:cSld>
  <p:clrMapOvr>
    <a:masterClrMapping/>
  </p:clrMapOvr>
  <p:transition spd="med">
    <p:wipe dir="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Rot="1" noChangeArrowheads="1"/>
          </p:cNvSpPr>
          <p:nvPr>
            <p:ph type="title"/>
          </p:nvPr>
        </p:nvSpPr>
        <p:spPr/>
        <p:txBody>
          <a:bodyPr/>
          <a:lstStyle/>
          <a:p>
            <a:pPr eaLnBrk="1" fontAlgn="auto" hangingPunct="1">
              <a:spcAft>
                <a:spcPts val="0"/>
              </a:spcAft>
              <a:defRPr/>
            </a:pPr>
            <a:r>
              <a:rPr lang="en-US" sz="2800" dirty="0" smtClean="0"/>
              <a:t>4. STAFF-FGM Cross-Calibration:</a:t>
            </a:r>
            <a:endParaRPr lang="fr-FR" sz="2800" dirty="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7" name="Text Box 5"/>
          <p:cNvSpPr txBox="1">
            <a:spLocks noChangeArrowheads="1"/>
          </p:cNvSpPr>
          <p:nvPr/>
        </p:nvSpPr>
        <p:spPr bwMode="auto">
          <a:xfrm>
            <a:off x="481138" y="1046718"/>
            <a:ext cx="2916184" cy="369332"/>
          </a:xfrm>
          <a:prstGeom prst="rect">
            <a:avLst/>
          </a:prstGeom>
          <a:noFill/>
          <a:ln w="9525" algn="ctr">
            <a:noFill/>
            <a:miter lim="800000"/>
            <a:headEnd/>
            <a:tailEnd/>
          </a:ln>
        </p:spPr>
        <p:txBody>
          <a:bodyPr wrap="none">
            <a:spAutoFit/>
          </a:bodyPr>
          <a:lstStyle/>
          <a:p>
            <a:pPr algn="ctr"/>
            <a:r>
              <a:rPr lang="en-US" b="1" dirty="0">
                <a:solidFill>
                  <a:schemeClr val="tx2"/>
                </a:solidFill>
              </a:rPr>
              <a:t>b</a:t>
            </a:r>
            <a:r>
              <a:rPr lang="en-US" b="1" dirty="0" smtClean="0">
                <a:solidFill>
                  <a:schemeClr val="tx2"/>
                </a:solidFill>
              </a:rPr>
              <a:t>. Statistical comparison</a:t>
            </a:r>
            <a:endParaRPr lang="fr-FR" b="1" dirty="0">
              <a:solidFill>
                <a:schemeClr val="tx2"/>
              </a:solidFill>
            </a:endParaRPr>
          </a:p>
        </p:txBody>
      </p:sp>
      <p:pic>
        <p:nvPicPr>
          <p:cNvPr id="29698" name="Picture 2" descr="G:\1fgm_file.png"/>
          <p:cNvPicPr>
            <a:picLocks noGrp="1" noChangeAspect="1" noChangeArrowheads="1"/>
          </p:cNvPicPr>
          <p:nvPr>
            <p:ph sz="quarter" idx="2"/>
          </p:nvPr>
        </p:nvPicPr>
        <p:blipFill>
          <a:blip r:embed="rId4" cstate="print"/>
          <a:srcRect/>
          <a:stretch>
            <a:fillRect/>
          </a:stretch>
        </p:blipFill>
        <p:spPr bwMode="auto">
          <a:xfrm>
            <a:off x="84386" y="1458861"/>
            <a:ext cx="4413002" cy="4864152"/>
          </a:xfrm>
          <a:prstGeom prst="rect">
            <a:avLst/>
          </a:prstGeom>
          <a:noFill/>
        </p:spPr>
      </p:pic>
      <p:pic>
        <p:nvPicPr>
          <p:cNvPr id="29699" name="Picture 3" descr="G:\2fgm_file.png"/>
          <p:cNvPicPr>
            <a:picLocks noGrp="1" noChangeAspect="1" noChangeArrowheads="1"/>
          </p:cNvPicPr>
          <p:nvPr>
            <p:ph sz="quarter" idx="4"/>
          </p:nvPr>
        </p:nvPicPr>
        <p:blipFill>
          <a:blip r:embed="rId5" cstate="print"/>
          <a:srcRect/>
          <a:stretch>
            <a:fillRect/>
          </a:stretch>
        </p:blipFill>
        <p:spPr bwMode="auto">
          <a:xfrm>
            <a:off x="4497388" y="1469019"/>
            <a:ext cx="4427228" cy="4853994"/>
          </a:xfrm>
          <a:prstGeom prst="rect">
            <a:avLst/>
          </a:prstGeom>
          <a:noFill/>
        </p:spPr>
      </p:pic>
      <p:sp>
        <p:nvSpPr>
          <p:cNvPr id="9" name="Espace réservé du numéro de diapositive 6"/>
          <p:cNvSpPr>
            <a:spLocks noGrp="1"/>
          </p:cNvSpPr>
          <p:nvPr>
            <p:ph type="sldNum" sz="quarter" idx="12"/>
          </p:nvPr>
        </p:nvSpPr>
        <p:spPr>
          <a:xfrm>
            <a:off x="143668" y="6408738"/>
            <a:ext cx="539899" cy="365125"/>
          </a:xfrm>
        </p:spPr>
        <p:txBody>
          <a:bodyPr/>
          <a:lstStyle/>
          <a:p>
            <a:pPr>
              <a:defRPr/>
            </a:pPr>
            <a:fld id="{DF71D2E0-7025-46CF-91CA-15BE805886EE}" type="slidenum">
              <a:rPr lang="fr-FR" sz="1600" b="1" smtClean="0"/>
              <a:pPr>
                <a:defRPr/>
              </a:pPr>
              <a:t>17</a:t>
            </a:fld>
            <a:endParaRPr lang="fr-FR" sz="1600" b="1" dirty="0"/>
          </a:p>
        </p:txBody>
      </p:sp>
      <p:sp>
        <p:nvSpPr>
          <p:cNvPr id="10"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Tree>
  </p:cSld>
  <p:clrMapOvr>
    <a:masterClrMapping/>
  </p:clrMapOvr>
  <p:transition spd="med">
    <p:wipe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smtClean="0"/>
              <a:t>5.Conclusions</a:t>
            </a:r>
            <a:endParaRPr lang="fr-FR" sz="2800" dirty="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11"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13" name="Espace réservé du numéro de diapositive 6"/>
          <p:cNvSpPr>
            <a:spLocks noGrp="1"/>
          </p:cNvSpPr>
          <p:nvPr>
            <p:ph type="sldNum" sz="quarter" idx="12"/>
          </p:nvPr>
        </p:nvSpPr>
        <p:spPr>
          <a:xfrm>
            <a:off x="143668" y="6408738"/>
            <a:ext cx="611907" cy="365125"/>
          </a:xfrm>
        </p:spPr>
        <p:txBody>
          <a:bodyPr/>
          <a:lstStyle/>
          <a:p>
            <a:pPr>
              <a:defRPr/>
            </a:pPr>
            <a:fld id="{DF71D2E0-7025-46CF-91CA-15BE805886EE}" type="slidenum">
              <a:rPr lang="fr-FR" sz="1600" b="1" smtClean="0">
                <a:solidFill>
                  <a:schemeClr val="bg1"/>
                </a:solidFill>
              </a:rPr>
              <a:pPr>
                <a:defRPr/>
              </a:pPr>
              <a:t>18</a:t>
            </a:fld>
            <a:endParaRPr lang="fr-FR" sz="1600" b="1" dirty="0">
              <a:solidFill>
                <a:schemeClr val="bg1"/>
              </a:solidFill>
            </a:endParaRPr>
          </a:p>
        </p:txBody>
      </p:sp>
      <p:sp>
        <p:nvSpPr>
          <p:cNvPr id="8" name="Espace réservé du contenu 7"/>
          <p:cNvSpPr>
            <a:spLocks noGrp="1"/>
          </p:cNvSpPr>
          <p:nvPr>
            <p:ph idx="1"/>
          </p:nvPr>
        </p:nvSpPr>
        <p:spPr>
          <a:xfrm>
            <a:off x="1367644" y="692696"/>
            <a:ext cx="7330269" cy="5427663"/>
          </a:xfrm>
        </p:spPr>
        <p:txBody>
          <a:bodyPr/>
          <a:lstStyle/>
          <a:p>
            <a:r>
              <a:rPr lang="en-US" sz="2400" dirty="0" smtClean="0"/>
              <a:t>Data delivery:</a:t>
            </a:r>
          </a:p>
          <a:p>
            <a:pPr lvl="1">
              <a:buFont typeface="Arial" pitchFamily="34" charset="0"/>
              <a:buChar char="•"/>
            </a:pPr>
            <a:r>
              <a:rPr lang="en-US" sz="2000" dirty="0" smtClean="0"/>
              <a:t>SA OK.</a:t>
            </a:r>
          </a:p>
          <a:p>
            <a:pPr lvl="1">
              <a:buFont typeface="Arial" pitchFamily="34" charset="0"/>
              <a:buChar char="•"/>
            </a:pPr>
            <a:r>
              <a:rPr lang="en-US" sz="2000" dirty="0" smtClean="0"/>
              <a:t>SC a little late, due to the validation process of the new calibration method, that include a 6 years comparison of FGM and STAFF data.</a:t>
            </a:r>
          </a:p>
          <a:p>
            <a:pPr lvl="1">
              <a:buNone/>
            </a:pPr>
            <a:endParaRPr lang="en-US" sz="1000" dirty="0" smtClean="0"/>
          </a:p>
          <a:p>
            <a:r>
              <a:rPr lang="en-US" sz="2400" dirty="0" smtClean="0"/>
              <a:t>Cross calibration SC / FGM</a:t>
            </a:r>
          </a:p>
          <a:p>
            <a:pPr lvl="1">
              <a:buFont typeface="Arial" pitchFamily="34" charset="0"/>
              <a:buChar char="•"/>
            </a:pPr>
            <a:r>
              <a:rPr lang="en-US" sz="2000" dirty="0" smtClean="0"/>
              <a:t>Very good new results due to</a:t>
            </a:r>
          </a:p>
          <a:p>
            <a:pPr lvl="2">
              <a:buFont typeface="Wingdings" pitchFamily="2" charset="2"/>
              <a:buChar char="ü"/>
            </a:pPr>
            <a:r>
              <a:rPr lang="en-US" sz="2000" dirty="0" smtClean="0"/>
              <a:t>New calibration tables</a:t>
            </a:r>
          </a:p>
          <a:p>
            <a:pPr lvl="2">
              <a:buFont typeface="Wingdings" pitchFamily="2" charset="2"/>
              <a:buChar char="ü"/>
            </a:pPr>
            <a:r>
              <a:rPr lang="en-US" sz="2000" dirty="0" smtClean="0"/>
              <a:t>New calibration method.</a:t>
            </a:r>
          </a:p>
          <a:p>
            <a:pPr lvl="2">
              <a:buNone/>
            </a:pPr>
            <a:endParaRPr lang="en-US" sz="1000" dirty="0" smtClean="0"/>
          </a:p>
          <a:p>
            <a:pPr>
              <a:buNone/>
            </a:pPr>
            <a:r>
              <a:rPr lang="en-US" sz="2000" dirty="0" smtClean="0"/>
              <a:t>	S/C # 2, 3 and 4 : 10% → </a:t>
            </a:r>
            <a:r>
              <a:rPr lang="en-US" sz="2000" dirty="0" smtClean="0">
                <a:solidFill>
                  <a:srgbClr val="FF0000"/>
                </a:solidFill>
              </a:rPr>
              <a:t>1%</a:t>
            </a:r>
          </a:p>
          <a:p>
            <a:pPr>
              <a:buNone/>
            </a:pPr>
            <a:r>
              <a:rPr lang="en-US" sz="2000" dirty="0" smtClean="0"/>
              <a:t>	S/C # 1 : </a:t>
            </a:r>
            <a:r>
              <a:rPr lang="en-US" sz="2000" smtClean="0"/>
              <a:t>	          </a:t>
            </a:r>
            <a:r>
              <a:rPr lang="en-US" sz="2000" dirty="0" smtClean="0"/>
              <a:t>20% → </a:t>
            </a:r>
            <a:r>
              <a:rPr lang="en-US" sz="2000" dirty="0" smtClean="0">
                <a:solidFill>
                  <a:srgbClr val="FF0000"/>
                </a:solidFill>
              </a:rPr>
              <a:t>1%</a:t>
            </a:r>
          </a:p>
          <a:p>
            <a:pPr>
              <a:buNone/>
            </a:pPr>
            <a:endParaRPr lang="en-US" sz="1000" dirty="0" smtClean="0">
              <a:solidFill>
                <a:srgbClr val="FF0000"/>
              </a:solidFill>
            </a:endParaRPr>
          </a:p>
          <a:p>
            <a:pPr lvl="1">
              <a:buFont typeface="Arial" pitchFamily="34" charset="0"/>
              <a:buChar char="•"/>
            </a:pPr>
            <a:r>
              <a:rPr lang="en-US" sz="2000" dirty="0" smtClean="0"/>
              <a:t>Still pending: </a:t>
            </a:r>
          </a:p>
          <a:p>
            <a:pPr lvl="2">
              <a:buFont typeface="Wingdings" pitchFamily="2" charset="2"/>
              <a:buChar char="ü"/>
            </a:pPr>
            <a:r>
              <a:rPr lang="en-US" sz="2000" dirty="0" smtClean="0"/>
              <a:t>spin residue at 2 </a:t>
            </a:r>
            <a:r>
              <a:rPr lang="en-US" sz="2000" dirty="0" err="1" smtClean="0"/>
              <a:t>fs</a:t>
            </a:r>
            <a:r>
              <a:rPr lang="en-US" sz="2000" dirty="0" smtClean="0"/>
              <a:t>.</a:t>
            </a:r>
          </a:p>
          <a:p>
            <a:pPr lvl="2">
              <a:buFont typeface="Wingdings" pitchFamily="2" charset="2"/>
              <a:buChar char="ü"/>
            </a:pPr>
            <a:r>
              <a:rPr lang="en-US" sz="2000" dirty="0" smtClean="0"/>
              <a:t>∆</a:t>
            </a:r>
            <a:r>
              <a:rPr lang="el-GR" sz="2000" dirty="0" smtClean="0">
                <a:latin typeface="Garamond"/>
              </a:rPr>
              <a:t>φ</a:t>
            </a:r>
            <a:r>
              <a:rPr lang="fr-FR" sz="2000" dirty="0" smtClean="0">
                <a:latin typeface="Garamond"/>
              </a:rPr>
              <a:t> </a:t>
            </a:r>
            <a:r>
              <a:rPr lang="fr-FR" sz="2000" dirty="0" smtClean="0">
                <a:latin typeface="Lucida Sans Unicode"/>
                <a:cs typeface="Lucida Sans Unicode"/>
              </a:rPr>
              <a:t>≃ 3° to </a:t>
            </a:r>
            <a:r>
              <a:rPr lang="fr-FR" sz="2000" dirty="0" err="1" smtClean="0">
                <a:latin typeface="Lucida Sans Unicode"/>
                <a:cs typeface="Lucida Sans Unicode"/>
              </a:rPr>
              <a:t>be</a:t>
            </a:r>
            <a:r>
              <a:rPr lang="fr-FR" sz="2000" dirty="0" smtClean="0">
                <a:latin typeface="Lucida Sans Unicode"/>
                <a:cs typeface="Lucida Sans Unicode"/>
              </a:rPr>
              <a:t> </a:t>
            </a:r>
            <a:r>
              <a:rPr lang="fr-FR" sz="2000" dirty="0" err="1" smtClean="0">
                <a:latin typeface="Lucida Sans Unicode"/>
                <a:cs typeface="Lucida Sans Unicode"/>
              </a:rPr>
              <a:t>confirmed</a:t>
            </a:r>
            <a:r>
              <a:rPr lang="fr-FR" sz="2000" dirty="0" smtClean="0">
                <a:latin typeface="Lucida Sans Unicode"/>
                <a:cs typeface="Lucida Sans Unicode"/>
              </a:rPr>
              <a:t>.</a:t>
            </a:r>
            <a:endParaRPr lang="en-US" sz="2000" dirty="0" smtClean="0"/>
          </a:p>
          <a:p>
            <a:pPr>
              <a:buNone/>
            </a:pPr>
            <a:endParaRPr lang="en-US" sz="2400" dirty="0" smtClean="0">
              <a:solidFill>
                <a:srgbClr val="FF0000"/>
              </a:solidFill>
            </a:endParaRPr>
          </a:p>
          <a:p>
            <a:pPr>
              <a:buNone/>
            </a:pPr>
            <a:endParaRPr lang="en-US" sz="2400" dirty="0" smtClean="0"/>
          </a:p>
        </p:txBody>
      </p:sp>
    </p:spTree>
  </p:cSld>
  <p:clrMapOvr>
    <a:masterClrMapping/>
  </p:clrMapOvr>
  <p:transition spd="med">
    <p:wipe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ext Box 5"/>
          <p:cNvSpPr txBox="1">
            <a:spLocks noChangeArrowheads="1"/>
          </p:cNvSpPr>
          <p:nvPr/>
        </p:nvSpPr>
        <p:spPr bwMode="auto">
          <a:xfrm>
            <a:off x="2231740" y="1952836"/>
            <a:ext cx="5536067" cy="2523768"/>
          </a:xfrm>
          <a:prstGeom prst="rect">
            <a:avLst/>
          </a:prstGeom>
          <a:noFill/>
          <a:ln w="9525" algn="ctr">
            <a:noFill/>
            <a:miter lim="800000"/>
            <a:headEnd/>
            <a:tailEnd/>
          </a:ln>
        </p:spPr>
        <p:txBody>
          <a:bodyPr wrap="none">
            <a:spAutoFit/>
          </a:bodyPr>
          <a:lstStyle/>
          <a:p>
            <a:pPr marL="342900" indent="-342900">
              <a:buAutoNum type="arabicPeriod"/>
            </a:pPr>
            <a:r>
              <a:rPr lang="en-US" sz="2800" b="1" dirty="0" smtClean="0">
                <a:solidFill>
                  <a:schemeClr val="tx2"/>
                </a:solidFill>
              </a:rPr>
              <a:t>Status of data delivery</a:t>
            </a:r>
          </a:p>
          <a:p>
            <a:pPr marL="342900" indent="-342900">
              <a:buAutoNum type="arabicPeriod"/>
            </a:pPr>
            <a:r>
              <a:rPr lang="fr-FR" sz="2800" b="1" dirty="0" err="1" smtClean="0">
                <a:solidFill>
                  <a:schemeClr val="tx2"/>
                </a:solidFill>
              </a:rPr>
              <a:t>Delivery</a:t>
            </a:r>
            <a:r>
              <a:rPr lang="fr-FR" sz="2800" b="1" dirty="0" smtClean="0">
                <a:solidFill>
                  <a:schemeClr val="tx2"/>
                </a:solidFill>
              </a:rPr>
              <a:t> Plan</a:t>
            </a:r>
          </a:p>
          <a:p>
            <a:pPr marL="342900" indent="-342900">
              <a:buAutoNum type="arabicPeriod"/>
            </a:pPr>
            <a:r>
              <a:rPr lang="fr-FR" sz="2800" b="1" dirty="0" err="1" smtClean="0">
                <a:solidFill>
                  <a:schemeClr val="tx2"/>
                </a:solidFill>
              </a:rPr>
              <a:t>Status</a:t>
            </a:r>
            <a:r>
              <a:rPr lang="fr-FR" sz="2800" b="1" dirty="0" smtClean="0">
                <a:solidFill>
                  <a:schemeClr val="tx2"/>
                </a:solidFill>
              </a:rPr>
              <a:t> of data pipeline</a:t>
            </a:r>
          </a:p>
          <a:p>
            <a:pPr marL="342900" indent="-342900">
              <a:buAutoNum type="arabicPeriod"/>
            </a:pPr>
            <a:r>
              <a:rPr lang="fr-FR" sz="2800" b="1" dirty="0" smtClean="0">
                <a:solidFill>
                  <a:schemeClr val="tx2"/>
                </a:solidFill>
              </a:rPr>
              <a:t>STAFF/FGM cross calibration</a:t>
            </a:r>
          </a:p>
          <a:p>
            <a:pPr marL="342900" indent="-342900">
              <a:buAutoNum type="arabicPeriod"/>
            </a:pPr>
            <a:r>
              <a:rPr lang="fr-FR" sz="2800" b="1" dirty="0" smtClean="0">
                <a:solidFill>
                  <a:schemeClr val="tx2"/>
                </a:solidFill>
              </a:rPr>
              <a:t>Conclusions</a:t>
            </a:r>
          </a:p>
          <a:p>
            <a:pPr marL="342900" indent="-342900">
              <a:buAutoNum type="arabicPeriod"/>
            </a:pPr>
            <a:endParaRPr lang="fr-FR" b="1" dirty="0">
              <a:solidFill>
                <a:schemeClr val="tx2"/>
              </a:solidFill>
            </a:endParaRPr>
          </a:p>
        </p:txBody>
      </p:sp>
      <p:pic>
        <p:nvPicPr>
          <p:cNvPr id="11305" name="Picture 4" descr="logo_LPP"/>
          <p:cNvPicPr>
            <a:picLocks noChangeAspect="1" noChangeArrowheads="1"/>
          </p:cNvPicPr>
          <p:nvPr/>
        </p:nvPicPr>
        <p:blipFill>
          <a:blip r:embed="rId2" cstate="print"/>
          <a:srcRect/>
          <a:stretch>
            <a:fillRect/>
          </a:stretch>
        </p:blipFill>
        <p:spPr bwMode="auto">
          <a:xfrm>
            <a:off x="7343775" y="6323013"/>
            <a:ext cx="1800225" cy="534987"/>
          </a:xfrm>
          <a:prstGeom prst="rect">
            <a:avLst/>
          </a:prstGeom>
          <a:noFill/>
          <a:ln w="9525">
            <a:noFill/>
            <a:miter lim="800000"/>
            <a:headEnd/>
            <a:tailEnd/>
          </a:ln>
        </p:spPr>
      </p:pic>
      <p:sp>
        <p:nvSpPr>
          <p:cNvPr id="9"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2</a:t>
            </a:fld>
            <a:endParaRPr lang="fr-FR" sz="1600" b="1" dirty="0">
              <a:solidFill>
                <a:schemeClr val="bg1"/>
              </a:solidFill>
            </a:endParaRPr>
          </a:p>
        </p:txBody>
      </p:sp>
      <p:sp>
        <p:nvSpPr>
          <p:cNvPr id="10"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8" name="Titre 7"/>
          <p:cNvSpPr>
            <a:spLocks noGrp="1"/>
          </p:cNvSpPr>
          <p:nvPr>
            <p:ph type="title"/>
          </p:nvPr>
        </p:nvSpPr>
        <p:spPr/>
        <p:txBody>
          <a:bodyPr>
            <a:normAutofit/>
          </a:bodyPr>
          <a:lstStyle/>
          <a:p>
            <a:pPr algn="ctr"/>
            <a:r>
              <a:rPr lang="fr-FR" sz="3600" dirty="0" smtClean="0"/>
              <a:t>STAFF Report</a:t>
            </a:r>
            <a:endParaRPr lang="fr-FR" sz="3600" dirty="0"/>
          </a:p>
        </p:txBody>
      </p:sp>
    </p:spTree>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a:t>1. Status of data delivery:</a:t>
            </a:r>
            <a:endParaRPr lang="fr-FR" sz="2800"/>
          </a:p>
        </p:txBody>
      </p:sp>
      <p:sp>
        <p:nvSpPr>
          <p:cNvPr id="11267" name="Text Box 5"/>
          <p:cNvSpPr txBox="1">
            <a:spLocks noChangeArrowheads="1"/>
          </p:cNvSpPr>
          <p:nvPr/>
        </p:nvSpPr>
        <p:spPr bwMode="auto">
          <a:xfrm>
            <a:off x="761955" y="893763"/>
            <a:ext cx="1565365" cy="369332"/>
          </a:xfrm>
          <a:prstGeom prst="rect">
            <a:avLst/>
          </a:prstGeom>
          <a:noFill/>
          <a:ln w="9525" algn="ctr">
            <a:noFill/>
            <a:miter lim="800000"/>
            <a:headEnd/>
            <a:tailEnd/>
          </a:ln>
        </p:spPr>
        <p:txBody>
          <a:bodyPr wrap="none">
            <a:spAutoFit/>
          </a:bodyPr>
          <a:lstStyle/>
          <a:p>
            <a:pPr algn="ctr"/>
            <a:r>
              <a:rPr lang="en-US" b="1" dirty="0" smtClean="0">
                <a:solidFill>
                  <a:schemeClr val="tx2"/>
                </a:solidFill>
              </a:rPr>
              <a:t>a. </a:t>
            </a:r>
            <a:r>
              <a:rPr lang="en-US" b="1" dirty="0">
                <a:solidFill>
                  <a:schemeClr val="tx2"/>
                </a:solidFill>
              </a:rPr>
              <a:t>STAFF-SA</a:t>
            </a:r>
            <a:endParaRPr lang="fr-FR" b="1" dirty="0">
              <a:solidFill>
                <a:schemeClr val="tx2"/>
              </a:solidFill>
            </a:endParaRPr>
          </a:p>
        </p:txBody>
      </p:sp>
      <p:graphicFrame>
        <p:nvGraphicFramePr>
          <p:cNvPr id="5206" name="Group 86"/>
          <p:cNvGraphicFramePr>
            <a:graphicFrameLocks noGrp="1"/>
          </p:cNvGraphicFramePr>
          <p:nvPr/>
        </p:nvGraphicFramePr>
        <p:xfrm>
          <a:off x="327025" y="1449388"/>
          <a:ext cx="8528050" cy="4363016"/>
        </p:xfrm>
        <a:graphic>
          <a:graphicData uri="http://schemas.openxmlformats.org/drawingml/2006/table">
            <a:tbl>
              <a:tblPr/>
              <a:tblGrid>
                <a:gridCol w="1644650"/>
                <a:gridCol w="1555750"/>
                <a:gridCol w="576263"/>
                <a:gridCol w="1080380"/>
                <a:gridCol w="1835857"/>
                <a:gridCol w="1835150"/>
              </a:tblGrid>
              <a:tr h="611460">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Product</a:t>
                      </a:r>
                      <a:endPar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Content</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Level</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Num.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of files</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Produced</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Delivered to CAA</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r>
              <a:tr h="1080121">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C?_CP_STA_AGC</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rPr>
                        <a:t>Automatic Gain Control</a:t>
                      </a:r>
                      <a:endParaRPr kumimoji="0" lang="en-US" sz="1300" b="1" i="0" u="none" strike="noStrike" cap="none" normalizeH="0" baseline="0" dirty="0" smtClean="0">
                        <a:ln>
                          <a:noFill/>
                        </a:ln>
                        <a:solidFill>
                          <a:srgbClr val="FF3300"/>
                        </a:solidFill>
                        <a:effectLst/>
                        <a:latin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smtClean="0">
                          <a:ln>
                            <a:noFill/>
                          </a:ln>
                          <a:solidFill>
                            <a:schemeClr val="tx1"/>
                          </a:solidFill>
                          <a:effectLst/>
                          <a:latin typeface="Arial" charset="0"/>
                          <a:ea typeface="Times New Roman" pitchFamily="18" charset="0"/>
                          <a:cs typeface="Arial" charset="0"/>
                        </a:rPr>
                        <a:t>1</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31/12/2010</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V05:</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01/01/2011</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31/12/2010</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V05:</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01/01/2011</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1224135">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smtClean="0">
                          <a:ln>
                            <a:noFill/>
                          </a:ln>
                          <a:solidFill>
                            <a:schemeClr val="tx1"/>
                          </a:solidFill>
                          <a:effectLst/>
                          <a:latin typeface="Arial" charset="0"/>
                        </a:rPr>
                        <a:t>C?_CP_STA_PSD</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rgbClr val="FF3300"/>
                          </a:solidFill>
                          <a:effectLst/>
                          <a:latin typeface="Arial" charset="0"/>
                          <a:ea typeface="Times New Roman" pitchFamily="18" charset="0"/>
                          <a:cs typeface="Arial" charset="0"/>
                        </a:rPr>
                        <a:t>Power Spectral Density</a:t>
                      </a:r>
                      <a:endParaRPr kumimoji="0" lang="en-US" sz="1300" b="1" i="0" u="none" strike="noStrike" cap="none" normalizeH="0" baseline="0" dirty="0" smtClean="0">
                        <a:ln>
                          <a:noFill/>
                        </a:ln>
                        <a:solidFill>
                          <a:srgbClr val="FF3300"/>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31/12/2010</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V05:</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01/01/2011</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31/12/2010</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V05:</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01/01/2011</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1447300">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C?_CP_STA_SM </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US" sz="1300" b="1" i="0" u="none" strike="noStrike" cap="none" normalizeH="0" baseline="0" dirty="0" smtClean="0">
                          <a:ln>
                            <a:noFill/>
                          </a:ln>
                          <a:solidFill>
                            <a:srgbClr val="FF3300"/>
                          </a:solidFill>
                          <a:effectLst/>
                          <a:latin typeface="Arial" charset="0"/>
                        </a:rPr>
                        <a:t>Spectral Matrix</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31/12/2010</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V05:</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01/01/2011</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31/12/2010</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V05:</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01/01/2011</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bl>
          </a:graphicData>
        </a:graphic>
      </p:graphicFrame>
      <p:pic>
        <p:nvPicPr>
          <p:cNvPr id="11305" name="Picture 4" descr="logo_LPP"/>
          <p:cNvPicPr>
            <a:picLocks noChangeAspect="1" noChangeArrowheads="1"/>
          </p:cNvPicPr>
          <p:nvPr/>
        </p:nvPicPr>
        <p:blipFill>
          <a:blip r:embed="rId2" cstate="print"/>
          <a:srcRect/>
          <a:stretch>
            <a:fillRect/>
          </a:stretch>
        </p:blipFill>
        <p:spPr bwMode="auto">
          <a:xfrm>
            <a:off x="7343775" y="6323013"/>
            <a:ext cx="1800225" cy="534987"/>
          </a:xfrm>
          <a:prstGeom prst="rect">
            <a:avLst/>
          </a:prstGeom>
          <a:noFill/>
          <a:ln w="9525">
            <a:noFill/>
            <a:miter lim="800000"/>
            <a:headEnd/>
            <a:tailEnd/>
          </a:ln>
        </p:spPr>
      </p:pic>
      <p:sp>
        <p:nvSpPr>
          <p:cNvPr id="9"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3</a:t>
            </a:fld>
            <a:endParaRPr lang="fr-FR" sz="1600" b="1" dirty="0">
              <a:solidFill>
                <a:schemeClr val="bg1"/>
              </a:solidFill>
            </a:endParaRPr>
          </a:p>
        </p:txBody>
      </p:sp>
      <p:sp>
        <p:nvSpPr>
          <p:cNvPr id="10"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a:t>1. Status of data delivery:</a:t>
            </a:r>
            <a:endParaRPr lang="fr-FR" sz="2800" dirty="0"/>
          </a:p>
        </p:txBody>
      </p:sp>
      <p:sp>
        <p:nvSpPr>
          <p:cNvPr id="12291" name="Text Box 5"/>
          <p:cNvSpPr txBox="1">
            <a:spLocks noChangeArrowheads="1"/>
          </p:cNvSpPr>
          <p:nvPr/>
        </p:nvSpPr>
        <p:spPr bwMode="auto">
          <a:xfrm>
            <a:off x="761955" y="893763"/>
            <a:ext cx="1565365" cy="369332"/>
          </a:xfrm>
          <a:prstGeom prst="rect">
            <a:avLst/>
          </a:prstGeom>
          <a:noFill/>
          <a:ln w="9525" algn="ctr">
            <a:noFill/>
            <a:miter lim="800000"/>
            <a:headEnd/>
            <a:tailEnd/>
          </a:ln>
        </p:spPr>
        <p:txBody>
          <a:bodyPr wrap="none">
            <a:spAutoFit/>
          </a:bodyPr>
          <a:lstStyle/>
          <a:p>
            <a:pPr algn="ctr"/>
            <a:r>
              <a:rPr lang="en-US" b="1" dirty="0" smtClean="0">
                <a:solidFill>
                  <a:schemeClr val="tx2"/>
                </a:solidFill>
              </a:rPr>
              <a:t>a. </a:t>
            </a:r>
            <a:r>
              <a:rPr lang="en-US" b="1" dirty="0">
                <a:solidFill>
                  <a:schemeClr val="tx2"/>
                </a:solidFill>
              </a:rPr>
              <a:t>STAFF-SA</a:t>
            </a:r>
            <a:endParaRPr lang="fr-FR" b="1" dirty="0">
              <a:solidFill>
                <a:schemeClr val="tx2"/>
              </a:solidFill>
            </a:endParaRPr>
          </a:p>
        </p:txBody>
      </p:sp>
      <p:graphicFrame>
        <p:nvGraphicFramePr>
          <p:cNvPr id="6" name="Group 86"/>
          <p:cNvGraphicFramePr>
            <a:graphicFrameLocks noGrp="1"/>
          </p:cNvGraphicFramePr>
          <p:nvPr/>
        </p:nvGraphicFramePr>
        <p:xfrm>
          <a:off x="327025" y="1449388"/>
          <a:ext cx="8528050" cy="4276255"/>
        </p:xfrm>
        <a:graphic>
          <a:graphicData uri="http://schemas.openxmlformats.org/drawingml/2006/table">
            <a:tbl>
              <a:tblPr/>
              <a:tblGrid>
                <a:gridCol w="1644650"/>
                <a:gridCol w="1555750"/>
                <a:gridCol w="576263"/>
                <a:gridCol w="1081087"/>
                <a:gridCol w="1835150"/>
                <a:gridCol w="1835150"/>
              </a:tblGrid>
              <a:tr h="733546">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Product</a:t>
                      </a:r>
                      <a:endPar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Content</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Level</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Num.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of files</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Produced</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Delivered to CAA</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r>
              <a:tr h="839013">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C?_CQ_STA_SA_</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NOT</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SRP_ CAVEATS</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0000"/>
                          </a:solidFill>
                          <a:effectLst/>
                          <a:latin typeface="Arial" charset="0"/>
                          <a:ea typeface="Times New Roman" pitchFamily="18" charset="0"/>
                          <a:cs typeface="Arial" charset="0"/>
                        </a:rPr>
                        <a:t> PSD/SM Caveat</a:t>
                      </a:r>
                      <a:endParaRPr kumimoji="0" lang="en-US" sz="1300" b="1" i="0" u="none" strike="noStrike" cap="none" normalizeH="0" baseline="0" dirty="0" smtClean="0">
                        <a:ln>
                          <a:noFill/>
                        </a:ln>
                        <a:solidFill>
                          <a:srgbClr val="FF0000"/>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V01:</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 Sep 2011</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V01:</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901232">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C?_CQ_STA_SA_</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PSD</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NEG_ CAVEATS </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US" sz="1300" b="1" i="0" u="none" strike="noStrike" cap="none" normalizeH="0" baseline="0" dirty="0" smtClean="0">
                          <a:ln>
                            <a:noFill/>
                          </a:ln>
                          <a:solidFill>
                            <a:srgbClr val="FF3300"/>
                          </a:solidFill>
                          <a:effectLst/>
                          <a:latin typeface="Arial" charset="0"/>
                        </a:rPr>
                        <a:t>SM Caveat</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V01:</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 Sep 2011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V01:</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901232">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C?_CP_STA_PPP</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rPr>
                        <a:t>Polarisation and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rPr>
                        <a:t>Propagation Parameters</a:t>
                      </a:r>
                      <a:endParaRPr kumimoji="0" lang="en-US" sz="1300" b="1" i="0" u="none" strike="noStrike" cap="none" normalizeH="0" baseline="0" dirty="0" smtClean="0">
                        <a:ln>
                          <a:noFill/>
                        </a:ln>
                        <a:solidFill>
                          <a:srgbClr val="FF3300"/>
                        </a:solidFill>
                        <a:effectLst/>
                        <a:latin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3</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31/12/2009</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31/12/2009</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901232">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C?_CQ_STA_SA_</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UNDEFINED_MFA _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rPr>
                        <a:t>CAVEATS</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US" sz="1300" b="1" i="0" u="none" strike="noStrike" cap="none" normalizeH="0" baseline="0" dirty="0" smtClean="0">
                          <a:ln>
                            <a:noFill/>
                          </a:ln>
                          <a:solidFill>
                            <a:srgbClr val="FF3300"/>
                          </a:solidFill>
                          <a:effectLst/>
                          <a:latin typeface="Arial" charset="0"/>
                        </a:rPr>
                        <a:t>PPP Caveat</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3</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V01:</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31/12/2009</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V01:</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31/12/2009</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bl>
          </a:graphicData>
        </a:graphic>
      </p:graphicFrame>
      <p:pic>
        <p:nvPicPr>
          <p:cNvPr id="12336" name="Picture 4" descr="logo_LPP"/>
          <p:cNvPicPr>
            <a:picLocks noChangeAspect="1" noChangeArrowheads="1"/>
          </p:cNvPicPr>
          <p:nvPr/>
        </p:nvPicPr>
        <p:blipFill>
          <a:blip r:embed="rId2" cstate="print"/>
          <a:srcRect/>
          <a:stretch>
            <a:fillRect/>
          </a:stretch>
        </p:blipFill>
        <p:spPr bwMode="auto">
          <a:xfrm>
            <a:off x="7343775" y="6323013"/>
            <a:ext cx="1800225" cy="534987"/>
          </a:xfrm>
          <a:prstGeom prst="rect">
            <a:avLst/>
          </a:prstGeom>
          <a:noFill/>
          <a:ln w="9525">
            <a:noFill/>
            <a:miter lim="800000"/>
            <a:headEnd/>
            <a:tailEnd/>
          </a:ln>
        </p:spPr>
      </p:pic>
      <p:sp>
        <p:nvSpPr>
          <p:cNvPr id="10"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4</a:t>
            </a:fld>
            <a:endParaRPr lang="fr-FR" sz="1600" b="1" dirty="0">
              <a:solidFill>
                <a:schemeClr val="bg1"/>
              </a:solidFill>
            </a:endParaRPr>
          </a:p>
        </p:txBody>
      </p:sp>
      <p:sp>
        <p:nvSpPr>
          <p:cNvPr id="11"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a:t>1. Status of data delivery:</a:t>
            </a:r>
            <a:endParaRPr lang="fr-FR" sz="2800" dirty="0"/>
          </a:p>
        </p:txBody>
      </p:sp>
      <p:sp>
        <p:nvSpPr>
          <p:cNvPr id="9219" name="Text Box 5"/>
          <p:cNvSpPr txBox="1">
            <a:spLocks noChangeArrowheads="1"/>
          </p:cNvSpPr>
          <p:nvPr/>
        </p:nvSpPr>
        <p:spPr bwMode="auto">
          <a:xfrm>
            <a:off x="782295" y="893763"/>
            <a:ext cx="3924985" cy="369332"/>
          </a:xfrm>
          <a:prstGeom prst="rect">
            <a:avLst/>
          </a:prstGeom>
          <a:noFill/>
          <a:ln w="9525" algn="ctr">
            <a:noFill/>
            <a:miter lim="800000"/>
            <a:headEnd/>
            <a:tailEnd/>
          </a:ln>
        </p:spPr>
        <p:txBody>
          <a:bodyPr wrap="none">
            <a:spAutoFit/>
          </a:bodyPr>
          <a:lstStyle/>
          <a:p>
            <a:pPr algn="ctr"/>
            <a:r>
              <a:rPr lang="en-US" b="1" dirty="0" smtClean="0">
                <a:solidFill>
                  <a:schemeClr val="tx2"/>
                </a:solidFill>
              </a:rPr>
              <a:t>b. </a:t>
            </a:r>
            <a:r>
              <a:rPr lang="en-US" b="1" dirty="0">
                <a:solidFill>
                  <a:schemeClr val="tx2"/>
                </a:solidFill>
              </a:rPr>
              <a:t>STAFF-SC: </a:t>
            </a:r>
            <a:r>
              <a:rPr lang="en-US" b="1" dirty="0" smtClean="0">
                <a:solidFill>
                  <a:schemeClr val="tx2"/>
                </a:solidFill>
              </a:rPr>
              <a:t>NBR </a:t>
            </a:r>
            <a:r>
              <a:rPr lang="en-US" b="1" dirty="0">
                <a:solidFill>
                  <a:schemeClr val="tx2"/>
                </a:solidFill>
              </a:rPr>
              <a:t>and </a:t>
            </a:r>
            <a:r>
              <a:rPr lang="en-US" b="1" dirty="0" smtClean="0">
                <a:solidFill>
                  <a:schemeClr val="tx2"/>
                </a:solidFill>
              </a:rPr>
              <a:t>HBR mode</a:t>
            </a:r>
            <a:endParaRPr lang="fr-FR" b="1" dirty="0">
              <a:solidFill>
                <a:schemeClr val="tx2"/>
              </a:solidFill>
            </a:endParaRPr>
          </a:p>
        </p:txBody>
      </p:sp>
      <p:graphicFrame>
        <p:nvGraphicFramePr>
          <p:cNvPr id="3272" name="Group 200"/>
          <p:cNvGraphicFramePr>
            <a:graphicFrameLocks noGrp="1"/>
          </p:cNvGraphicFramePr>
          <p:nvPr/>
        </p:nvGraphicFramePr>
        <p:xfrm>
          <a:off x="323528" y="1497949"/>
          <a:ext cx="8531547" cy="4417247"/>
        </p:xfrm>
        <a:graphic>
          <a:graphicData uri="http://schemas.openxmlformats.org/drawingml/2006/table">
            <a:tbl>
              <a:tblPr/>
              <a:tblGrid>
                <a:gridCol w="1648147"/>
                <a:gridCol w="1304181"/>
                <a:gridCol w="659557"/>
                <a:gridCol w="1014412"/>
                <a:gridCol w="1952625"/>
                <a:gridCol w="1952625"/>
              </a:tblGrid>
              <a:tr h="659823">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Product</a:t>
                      </a:r>
                      <a:endParaRPr kumimoji="0" lang="en-GB" sz="1400" b="0" i="0" u="none" strike="noStrike" cap="none" normalizeH="0" baseline="0" dirty="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Content</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Level</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Num.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of files</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dirty="0" smtClean="0">
                          <a:ln>
                            <a:noFill/>
                          </a:ln>
                          <a:solidFill>
                            <a:schemeClr val="tx1"/>
                          </a:solidFill>
                          <a:effectLst/>
                          <a:latin typeface="Arial" charset="0"/>
                          <a:ea typeface="Times New Roman" pitchFamily="18" charset="0"/>
                          <a:cs typeface="Arial" charset="0"/>
                        </a:rPr>
                        <a:t>Produced</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400" b="1" i="0" u="none" strike="noStrike" cap="none" normalizeH="0" baseline="0" smtClean="0">
                          <a:ln>
                            <a:noFill/>
                          </a:ln>
                          <a:solidFill>
                            <a:schemeClr val="tx1"/>
                          </a:solidFill>
                          <a:effectLst/>
                          <a:latin typeface="Arial" charset="0"/>
                          <a:ea typeface="Times New Roman" pitchFamily="18" charset="0"/>
                          <a:cs typeface="Arial" charset="0"/>
                        </a:rPr>
                        <a:t>Delivered to CAA</a:t>
                      </a:r>
                      <a:endParaRPr kumimoji="0" lang="en-GB" sz="1400" b="0" i="0" u="none" strike="noStrike" cap="none" normalizeH="0" baseline="0" smtClean="0">
                        <a:ln>
                          <a:noFill/>
                        </a:ln>
                        <a:solidFill>
                          <a:schemeClr val="tx1"/>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solidFill>
                      <a:schemeClr val="accent1"/>
                    </a:solidFill>
                  </a:tcPr>
                </a:tc>
              </a:tr>
              <a:tr h="1667272">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ea typeface="Times New Roman" pitchFamily="18" charset="0"/>
                          <a:cs typeface="Arial" charset="0"/>
                        </a:rPr>
                        <a:t>C?_CP_STA_DWF</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err="1" smtClean="0">
                          <a:ln>
                            <a:noFill/>
                          </a:ln>
                          <a:solidFill>
                            <a:srgbClr val="FF3300"/>
                          </a:solidFill>
                          <a:effectLst/>
                          <a:latin typeface="Arial" charset="0"/>
                          <a:ea typeface="Times New Roman" pitchFamily="18" charset="0"/>
                          <a:cs typeface="Arial" charset="0"/>
                        </a:rPr>
                        <a:t>Decommutated</a:t>
                      </a:r>
                      <a:endParaRPr kumimoji="0" lang="en-GB" sz="1300" b="1" i="0" u="none" strike="noStrike" cap="none" normalizeH="0" baseline="0" dirty="0" smtClean="0">
                        <a:ln>
                          <a:noFill/>
                        </a:ln>
                        <a:solidFill>
                          <a:srgbClr val="FF3300"/>
                        </a:solidFill>
                        <a:effectLst/>
                        <a:latin typeface="Arial" charset="0"/>
                        <a:ea typeface="Times New Roman" pitchFamily="18" charset="0"/>
                        <a:cs typeface="Arial" charset="0"/>
                      </a:endParaRP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ea typeface="Times New Roman" pitchFamily="18" charset="0"/>
                          <a:cs typeface="Arial" charset="0"/>
                        </a:rPr>
                        <a:t>Waveform</a:t>
                      </a:r>
                      <a:endParaRPr kumimoji="0" lang="en-US" sz="1300" b="0" i="0" u="none" strike="noStrike" cap="none" normalizeH="0" baseline="0" dirty="0" smtClean="0">
                        <a:ln>
                          <a:noFill/>
                        </a:ln>
                        <a:solidFill>
                          <a:srgbClr val="FF3300"/>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smtClean="0">
                          <a:ln>
                            <a:noFill/>
                          </a:ln>
                          <a:solidFill>
                            <a:schemeClr val="tx1"/>
                          </a:solidFill>
                          <a:effectLst/>
                          <a:latin typeface="Arial" charset="0"/>
                          <a:ea typeface="Times New Roman" pitchFamily="18" charset="0"/>
                          <a:cs typeface="Arial" charset="0"/>
                        </a:rPr>
                        <a:t>1</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file/mode/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V02:</a:t>
                      </a:r>
                      <a:r>
                        <a:rPr kumimoji="0" lang="en-GB" sz="1300" b="0" i="0" u="none" strike="noStrike" cap="none" normalizeH="0" baseline="0" dirty="0" smtClean="0">
                          <a:ln>
                            <a:noFill/>
                          </a:ln>
                          <a:solidFill>
                            <a:schemeClr val="tx1"/>
                          </a:solidFill>
                          <a:effectLst>
                            <a:outerShdw blurRad="38100" dist="38100" dir="2700000" algn="tl">
                              <a:srgbClr val="C0C0C0"/>
                            </a:outerShdw>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31/12/2006</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V03:</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01/01/2007 </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 2009</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V04: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01/01/2010</a:t>
                      </a: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31/12/2011</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V02:</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01/01/2001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to 31/12/2006</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ea typeface="Times New Roman" pitchFamily="18" charset="0"/>
                          <a:cs typeface="Arial" charset="0"/>
                        </a:rPr>
                        <a:t>V03:</a:t>
                      </a:r>
                      <a:r>
                        <a:rPr kumimoji="0" lang="en-GB" sz="1300" b="0"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01 Jan. 2007 to</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31 Dec. 2009</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504056">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ea typeface="Times New Roman" pitchFamily="18" charset="0"/>
                          <a:cs typeface="Arial" charset="0"/>
                        </a:rPr>
                        <a:t>C?_CP_STA_CWF</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   </a:t>
                      </a:r>
                      <a:r>
                        <a:rPr kumimoji="0" lang="en-GB" sz="1300" b="1" i="0" u="none" strike="noStrike" cap="none" normalizeH="0" baseline="0" dirty="0" smtClean="0">
                          <a:ln>
                            <a:noFill/>
                          </a:ln>
                          <a:solidFill>
                            <a:srgbClr val="FF3300"/>
                          </a:solidFill>
                          <a:effectLst/>
                          <a:latin typeface="Arial" charset="0"/>
                          <a:ea typeface="Times New Roman" pitchFamily="18" charset="0"/>
                          <a:cs typeface="Arial" charset="0"/>
                        </a:rPr>
                        <a:t>Calibrated</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ea typeface="Times New Roman" pitchFamily="18" charset="0"/>
                          <a:cs typeface="Arial" charset="0"/>
                        </a:rPr>
                        <a:t>   waveform</a:t>
                      </a:r>
                      <a:endParaRPr kumimoji="0" lang="en-US" sz="1300" b="1" i="0" u="none" strike="noStrike" cap="none" normalizeH="0" baseline="0" dirty="0" smtClean="0">
                        <a:ln>
                          <a:noFill/>
                        </a:ln>
                        <a:solidFill>
                          <a:srgbClr val="FF3300"/>
                        </a:solidFill>
                        <a:effectLst/>
                        <a:latin typeface="Arial" charset="0"/>
                        <a:ea typeface="Times New Roman" pitchFamily="18" charset="0"/>
                        <a:cs typeface="Arial" charset="0"/>
                      </a:endParaRP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2</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file/mode/</a:t>
                      </a:r>
                      <a:endParaRPr kumimoji="0" lang="en-US" sz="1300" b="1" i="0" u="none" strike="noStrike" cap="none" normalizeH="0" baseline="0" dirty="0" smtClean="0">
                        <a:ln>
                          <a:noFill/>
                        </a:ln>
                        <a:solidFill>
                          <a:schemeClr val="tx1"/>
                        </a:solidFill>
                        <a:effectLst/>
                        <a:latin typeface="Arial" charset="0"/>
                        <a:ea typeface="Times New Roman" pitchFamily="18"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1 sat./24h</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0000"/>
                          </a:solidFill>
                          <a:effectLst/>
                          <a:latin typeface="Arial" charset="0"/>
                          <a:ea typeface="Times New Roman" pitchFamily="18" charset="0"/>
                          <a:cs typeface="Arial" charset="0"/>
                        </a:rPr>
                        <a:t>Few test files</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ea typeface="Times New Roman" pitchFamily="18" charset="0"/>
                          <a:cs typeface="Arial" charset="0"/>
                        </a:rPr>
                        <a:t>None</a:t>
                      </a:r>
                    </a:p>
                  </a:txBody>
                  <a:tcPr marL="0" marR="0" marT="0" marB="0"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1044116">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cs typeface="Times New Roman" pitchFamily="18" charset="0"/>
                        </a:rPr>
                        <a:t>C?_CP_STA_CS</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cs typeface="Times New Roman" pitchFamily="18" charset="0"/>
                        </a:rPr>
                        <a:t>Calibrated Spectra</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2</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1 file/mode/</a:t>
                      </a:r>
                      <a:endParaRPr kumimoji="0" lang="en-US" sz="1300" b="1" i="0" u="none" strike="noStrike" cap="none" normalizeH="0" baseline="0" dirty="0" smtClean="0">
                        <a:ln>
                          <a:noFill/>
                        </a:ln>
                        <a:solidFill>
                          <a:schemeClr val="tx1"/>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1 sat./24h</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cs typeface="Times New Roman" pitchFamily="18" charset="0"/>
                        </a:rPr>
                        <a:t>V02</a:t>
                      </a:r>
                      <a:r>
                        <a:rPr kumimoji="0" lang="en-GB" sz="1300" b="0" i="0" u="none" strike="noStrike" cap="none" normalizeH="0" baseline="0" dirty="0" smtClean="0">
                          <a:ln>
                            <a:noFill/>
                          </a:ln>
                          <a:solidFill>
                            <a:schemeClr val="tx1"/>
                          </a:solidFill>
                          <a:effectLst/>
                          <a:latin typeface="Arial" charset="0"/>
                          <a:cs typeface="Times New Roman" pitchFamily="18" charset="0"/>
                        </a:rPr>
                        <a:t>: 01</a:t>
                      </a:r>
                      <a:r>
                        <a:rPr kumimoji="0" lang="en-GB" sz="1300" b="1" i="0" u="none" strike="noStrike" cap="none" normalizeH="0" baseline="0" dirty="0" smtClean="0">
                          <a:ln>
                            <a:noFill/>
                          </a:ln>
                          <a:solidFill>
                            <a:schemeClr val="tx1"/>
                          </a:solidFill>
                          <a:effectLst/>
                          <a:latin typeface="Arial" charset="0"/>
                          <a:cs typeface="Times New Roman" pitchFamily="18" charset="0"/>
                        </a:rPr>
                        <a:t>/01/2001 to 31/12/2005</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cs typeface="Times New Roman" pitchFamily="18" charset="0"/>
                        </a:rPr>
                        <a:t>V03:</a:t>
                      </a:r>
                      <a:r>
                        <a:rPr kumimoji="0" lang="en-GB" sz="1300" b="0" i="0" u="none" strike="noStrike" cap="none" normalizeH="0" baseline="0" dirty="0" smtClean="0">
                          <a:ln>
                            <a:noFill/>
                          </a:ln>
                          <a:solidFill>
                            <a:schemeClr val="tx1"/>
                          </a:solidFill>
                          <a:effectLst/>
                          <a:latin typeface="Arial" charset="0"/>
                          <a:cs typeface="Times New Roman" pitchFamily="18" charset="0"/>
                        </a:rPr>
                        <a:t> </a:t>
                      </a:r>
                      <a:r>
                        <a:rPr kumimoji="0" lang="en-GB" sz="1300" b="1" i="0" u="none" strike="noStrike" cap="none" normalizeH="0" baseline="0" dirty="0" smtClean="0">
                          <a:ln>
                            <a:noFill/>
                          </a:ln>
                          <a:solidFill>
                            <a:schemeClr val="tx1"/>
                          </a:solidFill>
                          <a:effectLst/>
                          <a:latin typeface="Arial" charset="0"/>
                          <a:cs typeface="Times New Roman" pitchFamily="18" charset="0"/>
                        </a:rPr>
                        <a:t>01/01/2006 to 31/12/2010</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cs typeface="Times New Roman" pitchFamily="18" charset="0"/>
                        </a:rPr>
                        <a:t>V02:</a:t>
                      </a:r>
                      <a:r>
                        <a:rPr kumimoji="0" lang="en-US" sz="1300" b="0" i="0" u="none" strike="noStrike" cap="none" normalizeH="0" baseline="0" dirty="0" smtClean="0">
                          <a:ln>
                            <a:noFill/>
                          </a:ln>
                          <a:solidFill>
                            <a:schemeClr val="tx1"/>
                          </a:solidFill>
                          <a:effectLst/>
                          <a:latin typeface="Arial" charset="0"/>
                          <a:cs typeface="Times New Roman" pitchFamily="18" charset="0"/>
                        </a:rPr>
                        <a:t> </a:t>
                      </a:r>
                      <a:r>
                        <a:rPr kumimoji="0" lang="en-GB" sz="1300" b="1" i="0" u="none" strike="noStrike" cap="none" normalizeH="0" baseline="0" dirty="0" smtClean="0">
                          <a:ln>
                            <a:noFill/>
                          </a:ln>
                          <a:solidFill>
                            <a:schemeClr val="tx1"/>
                          </a:solidFill>
                          <a:effectLst/>
                          <a:latin typeface="Arial" charset="0"/>
                          <a:cs typeface="Times New Roman" pitchFamily="18" charset="0"/>
                        </a:rPr>
                        <a:t>01/01/2001 to 31/12/2005</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endParaRPr kumimoji="0" lang="en-GB" sz="1300" b="1" i="0" u="none" strike="noStrike" cap="none" normalizeH="0" baseline="0" dirty="0" smtClean="0">
                        <a:ln>
                          <a:noFill/>
                        </a:ln>
                        <a:solidFill>
                          <a:schemeClr val="tx1"/>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cs typeface="Times New Roman" pitchFamily="18" charset="0"/>
                        </a:rPr>
                        <a:t>V03:</a:t>
                      </a:r>
                      <a:r>
                        <a:rPr kumimoji="0" lang="en-GB" sz="1300" b="0" i="0" u="none" strike="noStrike" cap="none" normalizeH="0" baseline="0" dirty="0" smtClean="0">
                          <a:ln>
                            <a:noFill/>
                          </a:ln>
                          <a:solidFill>
                            <a:schemeClr val="tx1"/>
                          </a:solidFill>
                          <a:effectLst/>
                          <a:latin typeface="Arial" charset="0"/>
                          <a:cs typeface="Times New Roman" pitchFamily="18" charset="0"/>
                        </a:rPr>
                        <a:t> </a:t>
                      </a:r>
                      <a:r>
                        <a:rPr kumimoji="0" lang="en-GB" sz="1300" b="1" i="0" u="none" strike="noStrike" cap="none" normalizeH="0" baseline="0" dirty="0" smtClean="0">
                          <a:ln>
                            <a:noFill/>
                          </a:ln>
                          <a:solidFill>
                            <a:schemeClr val="tx1"/>
                          </a:solidFill>
                          <a:effectLst/>
                          <a:latin typeface="Arial" charset="0"/>
                          <a:cs typeface="Times New Roman" pitchFamily="18" charset="0"/>
                        </a:rPr>
                        <a:t>01/01/2006 </a:t>
                      </a:r>
                      <a:r>
                        <a:rPr kumimoji="0" lang="en-GB" sz="1300" b="1" i="0" u="none" strike="noStrike" cap="none" normalizeH="0" baseline="0" smtClean="0">
                          <a:ln>
                            <a:noFill/>
                          </a:ln>
                          <a:solidFill>
                            <a:schemeClr val="tx1"/>
                          </a:solidFill>
                          <a:effectLst/>
                          <a:latin typeface="Arial" charset="0"/>
                          <a:cs typeface="Times New Roman" pitchFamily="18" charset="0"/>
                        </a:rPr>
                        <a:t>to 31/12/2009</a:t>
                      </a:r>
                      <a:endParaRPr kumimoji="0" lang="en-GB" sz="1300" b="1" i="0" u="none" strike="noStrike" cap="none" normalizeH="0" baseline="0" dirty="0" smtClean="0">
                        <a:ln>
                          <a:noFill/>
                        </a:ln>
                        <a:solidFill>
                          <a:schemeClr val="tx1"/>
                        </a:solidFill>
                        <a:effectLst/>
                        <a:latin typeface="Arial" charset="0"/>
                        <a:cs typeface="Times New Roman" pitchFamily="18"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r h="504056">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cs typeface="Times New Roman" pitchFamily="18" charset="0"/>
                        </a:rPr>
                        <a:t>CL_CG_STA_SC_</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it-IT" sz="1300" b="1" i="0" u="none" strike="noStrike" cap="none" normalizeH="0" baseline="0" dirty="0" smtClean="0">
                          <a:ln>
                            <a:noFill/>
                          </a:ln>
                          <a:solidFill>
                            <a:schemeClr val="tx1"/>
                          </a:solidFill>
                          <a:effectLst/>
                          <a:latin typeface="Arial" charset="0"/>
                          <a:cs typeface="Times New Roman" pitchFamily="18" charset="0"/>
                        </a:rPr>
                        <a:t>SPECTRO</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cs typeface="Times New Roman" pitchFamily="18" charset="0"/>
                        </a:rPr>
                        <a:t>Spectrograms</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rgbClr val="FF3300"/>
                          </a:solidFill>
                          <a:effectLst/>
                          <a:latin typeface="Arial" charset="0"/>
                          <a:cs typeface="Times New Roman" pitchFamily="18" charset="0"/>
                        </a:rPr>
                        <a:t>Plots</a:t>
                      </a:r>
                      <a:endParaRPr kumimoji="0" lang="en-GB" sz="1300" b="0" i="0" u="none" strike="noStrike" cap="none" normalizeH="0" baseline="0" dirty="0" smtClean="0">
                        <a:ln>
                          <a:noFill/>
                        </a:ln>
                        <a:solidFill>
                          <a:srgbClr val="FF3300"/>
                        </a:solidFill>
                        <a:effectLst/>
                        <a:latin typeface="Arial" charset="0"/>
                        <a:cs typeface="Times New Roman" pitchFamily="18" charset="0"/>
                      </a:endParaRP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3</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1 file/</a:t>
                      </a:r>
                      <a:endParaRPr kumimoji="0" lang="en-US" sz="1300" b="1" i="0" u="none" strike="noStrike" cap="none" normalizeH="0" baseline="0" dirty="0" smtClean="0">
                        <a:ln>
                          <a:noFill/>
                        </a:ln>
                        <a:solidFill>
                          <a:schemeClr val="tx1"/>
                        </a:solidFill>
                        <a:effectLst/>
                        <a:latin typeface="Arial"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4 sat./3h</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cs typeface="Times New Roman" pitchFamily="18" charset="0"/>
                        </a:rPr>
                        <a:t>V01</a:t>
                      </a:r>
                      <a:r>
                        <a:rPr kumimoji="0" lang="en-GB" sz="1300" b="0" i="0" u="none" strike="noStrike" cap="none" normalizeH="0" baseline="0" dirty="0" smtClean="0">
                          <a:ln>
                            <a:noFill/>
                          </a:ln>
                          <a:solidFill>
                            <a:schemeClr val="tx1"/>
                          </a:solidFill>
                          <a:effectLst/>
                          <a:latin typeface="Arial" charset="0"/>
                          <a:cs typeface="Times New Roman" pitchFamily="18" charset="0"/>
                        </a:rPr>
                        <a:t>: </a:t>
                      </a:r>
                      <a:r>
                        <a:rPr kumimoji="0" lang="en-GB" sz="1300" b="1" i="0" u="none" strike="noStrike" cap="none" normalizeH="0" baseline="0" dirty="0" smtClean="0">
                          <a:ln>
                            <a:noFill/>
                          </a:ln>
                          <a:solidFill>
                            <a:schemeClr val="tx1"/>
                          </a:solidFill>
                          <a:effectLst/>
                          <a:latin typeface="Arial" charset="0"/>
                          <a:cs typeface="Times New Roman" pitchFamily="18" charset="0"/>
                        </a:rPr>
                        <a:t>01/01/2001 to 31/12/2011</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0" i="0" u="sng" strike="noStrike" cap="none" normalizeH="0" baseline="0" dirty="0" smtClean="0">
                          <a:ln>
                            <a:noFill/>
                          </a:ln>
                          <a:solidFill>
                            <a:schemeClr val="tx1"/>
                          </a:solidFill>
                          <a:effectLst/>
                          <a:latin typeface="Arial" charset="0"/>
                          <a:cs typeface="Times New Roman" pitchFamily="18" charset="0"/>
                        </a:rPr>
                        <a:t>V01</a:t>
                      </a:r>
                      <a:r>
                        <a:rPr kumimoji="0" lang="en-GB" sz="1300" b="0" i="0" u="none" strike="noStrike" cap="none" normalizeH="0" baseline="0" dirty="0" smtClean="0">
                          <a:ln>
                            <a:noFill/>
                          </a:ln>
                          <a:solidFill>
                            <a:schemeClr val="tx1"/>
                          </a:solidFill>
                          <a:effectLst/>
                          <a:latin typeface="Arial" charset="0"/>
                          <a:cs typeface="Times New Roman" pitchFamily="18" charset="0"/>
                        </a:rPr>
                        <a:t>: </a:t>
                      </a:r>
                      <a:r>
                        <a:rPr kumimoji="0" lang="en-GB" sz="1300" b="1" i="0" u="none" strike="noStrike" cap="none" normalizeH="0" baseline="0" dirty="0" smtClean="0">
                          <a:ln>
                            <a:noFill/>
                          </a:ln>
                          <a:solidFill>
                            <a:schemeClr val="tx1"/>
                          </a:solidFill>
                          <a:effectLst/>
                          <a:latin typeface="Arial" charset="0"/>
                          <a:cs typeface="Times New Roman" pitchFamily="18" charset="0"/>
                        </a:rPr>
                        <a:t>01/01/2001 </a:t>
                      </a:r>
                    </a:p>
                    <a:p>
                      <a:pPr marL="0" marR="0" lvl="0" indent="0" algn="ctr" defTabSz="914400" rtl="0" eaLnBrk="1" fontAlgn="base" latinLnBrk="0" hangingPunct="1">
                        <a:lnSpc>
                          <a:spcPct val="100000"/>
                        </a:lnSpc>
                        <a:spcBef>
                          <a:spcPct val="0"/>
                        </a:spcBef>
                        <a:spcAft>
                          <a:spcPct val="0"/>
                        </a:spcAft>
                        <a:buClrTx/>
                        <a:buSzTx/>
                        <a:buFontTx/>
                        <a:buNone/>
                        <a:tabLst>
                          <a:tab pos="1260475" algn="l"/>
                        </a:tabLst>
                      </a:pPr>
                      <a:r>
                        <a:rPr kumimoji="0" lang="en-GB" sz="1300" b="1" i="0" u="none" strike="noStrike" cap="none" normalizeH="0" baseline="0" dirty="0" smtClean="0">
                          <a:ln>
                            <a:noFill/>
                          </a:ln>
                          <a:solidFill>
                            <a:schemeClr val="tx1"/>
                          </a:solidFill>
                          <a:effectLst/>
                          <a:latin typeface="Arial" charset="0"/>
                          <a:cs typeface="Times New Roman" pitchFamily="18" charset="0"/>
                        </a:rPr>
                        <a:t>to 31/12/2011</a:t>
                      </a:r>
                    </a:p>
                  </a:txBody>
                  <a:tcPr anchor="ctr" horzOverflow="overflow">
                    <a:lnL w="12700" cap="flat" cmpd="sng" algn="ctr">
                      <a:solidFill>
                        <a:schemeClr val="tx2"/>
                      </a:solidFill>
                      <a:prstDash val="solid"/>
                      <a:round/>
                      <a:headEnd type="none" w="med" len="med"/>
                      <a:tailEnd type="none" w="med" len="med"/>
                    </a:lnL>
                    <a:lnR w="12700" cap="flat" cmpd="sng" algn="ctr">
                      <a:solidFill>
                        <a:schemeClr val="tx2"/>
                      </a:solidFill>
                      <a:prstDash val="solid"/>
                      <a:round/>
                      <a:headEnd type="none" w="med" len="med"/>
                      <a:tailEnd type="none" w="med" len="med"/>
                    </a:lnR>
                    <a:lnT w="12700" cap="flat" cmpd="sng" algn="ctr">
                      <a:solidFill>
                        <a:schemeClr val="tx2"/>
                      </a:solidFill>
                      <a:prstDash val="solid"/>
                      <a:round/>
                      <a:headEnd type="none" w="med" len="med"/>
                      <a:tailEnd type="none" w="med" len="med"/>
                    </a:lnT>
                    <a:lnB w="12700" cap="flat" cmpd="sng" algn="ctr">
                      <a:solidFill>
                        <a:schemeClr val="tx2"/>
                      </a:solidFill>
                      <a:prstDash val="solid"/>
                      <a:round/>
                      <a:headEnd type="none" w="med" len="med"/>
                      <a:tailEnd type="none" w="med" len="med"/>
                    </a:lnB>
                    <a:lnTlToBr>
                      <a:noFill/>
                    </a:lnTlToBr>
                    <a:lnBlToTr>
                      <a:noFill/>
                    </a:lnBlToTr>
                    <a:noFill/>
                  </a:tcPr>
                </a:tc>
              </a:tr>
            </a:tbl>
          </a:graphicData>
        </a:graphic>
      </p:graphicFrame>
      <p:pic>
        <p:nvPicPr>
          <p:cNvPr id="9254" name="Picture 4" descr="logo_LPP"/>
          <p:cNvPicPr>
            <a:picLocks noChangeAspect="1" noChangeArrowheads="1"/>
          </p:cNvPicPr>
          <p:nvPr/>
        </p:nvPicPr>
        <p:blipFill>
          <a:blip r:embed="rId2" cstate="print"/>
          <a:srcRect/>
          <a:stretch>
            <a:fillRect/>
          </a:stretch>
        </p:blipFill>
        <p:spPr bwMode="auto">
          <a:xfrm>
            <a:off x="7343775" y="6323013"/>
            <a:ext cx="1800225" cy="534987"/>
          </a:xfrm>
          <a:prstGeom prst="rect">
            <a:avLst/>
          </a:prstGeom>
          <a:noFill/>
          <a:ln w="9525">
            <a:noFill/>
            <a:miter lim="800000"/>
            <a:headEnd/>
            <a:tailEnd/>
          </a:ln>
        </p:spPr>
      </p:pic>
      <p:sp>
        <p:nvSpPr>
          <p:cNvPr id="7"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5</a:t>
            </a:fld>
            <a:endParaRPr lang="fr-FR" sz="1600" b="1" dirty="0">
              <a:solidFill>
                <a:schemeClr val="bg1"/>
              </a:solidFill>
            </a:endParaRPr>
          </a:p>
        </p:txBody>
      </p:sp>
      <p:sp>
        <p:nvSpPr>
          <p:cNvPr id="8"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smtClean="0"/>
              <a:t>2. Delivery plan:</a:t>
            </a:r>
            <a:endParaRPr lang="fr-FR" sz="2800" dirty="0"/>
          </a:p>
        </p:txBody>
      </p:sp>
      <p:graphicFrame>
        <p:nvGraphicFramePr>
          <p:cNvPr id="13367" name="Group 55"/>
          <p:cNvGraphicFramePr>
            <a:graphicFrameLocks noGrp="1"/>
          </p:cNvGraphicFramePr>
          <p:nvPr>
            <p:ph idx="1"/>
          </p:nvPr>
        </p:nvGraphicFramePr>
        <p:xfrm>
          <a:off x="935038" y="981075"/>
          <a:ext cx="7145337" cy="5095241"/>
        </p:xfrm>
        <a:graphic>
          <a:graphicData uri="http://schemas.openxmlformats.org/drawingml/2006/table">
            <a:tbl>
              <a:tblPr/>
              <a:tblGrid>
                <a:gridCol w="3727450"/>
                <a:gridCol w="1797050"/>
                <a:gridCol w="1620837"/>
              </a:tblGrid>
              <a:tr h="846138">
                <a:tc>
                  <a:txBody>
                    <a:bodyPr/>
                    <a:lstStyle/>
                    <a:p>
                      <a:pPr marL="342900" marR="0" lvl="0" indent="-342900" algn="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a:t>
                      </a:r>
                      <a:r>
                        <a:rPr kumimoji="0" lang="fr-FR" sz="2000" b="1" i="0" u="none" strike="noStrike" cap="none" normalizeH="0" baseline="0" dirty="0" err="1" smtClean="0">
                          <a:ln>
                            <a:noFill/>
                          </a:ln>
                          <a:solidFill>
                            <a:schemeClr val="tx1"/>
                          </a:solidFill>
                          <a:effectLst/>
                          <a:latin typeface="Times New Roman" pitchFamily="18" charset="0"/>
                          <a:ea typeface="Cambria" pitchFamily="18" charset="0"/>
                          <a:cs typeface="Times New Roman" pitchFamily="18" charset="0"/>
                        </a:rPr>
                        <a:t>Year</a:t>
                      </a:r>
                      <a:r>
                        <a:rPr kumimoji="0" lang="fr-FR"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  of  </a:t>
                      </a:r>
                      <a:r>
                        <a:rPr kumimoji="0" lang="fr-FR" sz="2000" b="1" i="0" u="none" strike="noStrike" cap="none" normalizeH="0" baseline="0" dirty="0" err="1" smtClean="0">
                          <a:ln>
                            <a:noFill/>
                          </a:ln>
                          <a:solidFill>
                            <a:schemeClr val="tx1"/>
                          </a:solidFill>
                          <a:effectLst/>
                          <a:latin typeface="Times New Roman" pitchFamily="18" charset="0"/>
                          <a:ea typeface="Cambria" pitchFamily="18" charset="0"/>
                          <a:cs typeface="Times New Roman" pitchFamily="18" charset="0"/>
                        </a:rPr>
                        <a:t>delivery</a:t>
                      </a:r>
                      <a:endParaRPr kumimoji="0" lang="fr-FR"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Product</a:t>
                      </a:r>
                      <a:endParaRPr kumimoji="0" lang="fr-FR" sz="2000" b="1" i="0" u="none" strike="noStrike" cap="none" normalizeH="0" baseline="0" dirty="0" smtClean="0">
                        <a:ln>
                          <a:noFill/>
                        </a:ln>
                        <a:solidFill>
                          <a:schemeClr val="tx1"/>
                        </a:solidFill>
                        <a:effectLst/>
                        <a:latin typeface="Arial" charset="0"/>
                        <a:ea typeface="Cambria" pitchFamily="18" charset="0"/>
                        <a:cs typeface="Times New Roman" pitchFamily="18"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2012</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2013</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37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SC DWF Version 4</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B050"/>
                          </a:solidFill>
                          <a:effectLst/>
                          <a:latin typeface="Times New Roman" pitchFamily="18" charset="0"/>
                          <a:ea typeface="Cambria" pitchFamily="18" charset="0"/>
                          <a:cs typeface="Times New Roman" pitchFamily="18" charset="0"/>
                        </a:rPr>
                        <a:t>2010-2011</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B050"/>
                          </a:solidFill>
                          <a:effectLst/>
                          <a:latin typeface="Times New Roman" pitchFamily="18" charset="0"/>
                          <a:ea typeface="Cambria" pitchFamily="18" charset="0"/>
                          <a:cs typeface="Times New Roman" pitchFamily="18" charset="0"/>
                        </a:rPr>
                        <a:t>2001-2009</a:t>
                      </a:r>
                      <a:endParaRPr kumimoji="0" lang="fr-FR" sz="2000" b="1" i="0" u="none" strike="noStrike" cap="none" normalizeH="0" baseline="0" dirty="0" smtClean="0">
                        <a:ln>
                          <a:noFill/>
                        </a:ln>
                        <a:solidFill>
                          <a:srgbClr val="00B050"/>
                        </a:solidFill>
                        <a:effectLst/>
                        <a:latin typeface="Arial" charset="0"/>
                        <a:ea typeface="Cambria"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2012</a:t>
                      </a:r>
                      <a:endParaRPr kumimoji="0" lang="fr-FR" sz="2000" b="1" i="0" u="none" strike="noStrike" cap="none" normalizeH="0" baseline="0" dirty="0" smtClean="0">
                        <a:ln>
                          <a:noFill/>
                        </a:ln>
                        <a:solidFill>
                          <a:schemeClr val="tx1"/>
                        </a:solidFill>
                        <a:effectLst/>
                        <a:latin typeface="Arial" charset="0"/>
                        <a:ea typeface="Cambria"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37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SC Complex spectra V 4</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B050"/>
                          </a:solidFill>
                          <a:effectLst/>
                          <a:latin typeface="Times New Roman" pitchFamily="18" charset="0"/>
                          <a:ea typeface="Cambria" pitchFamily="18" charset="0"/>
                          <a:cs typeface="Times New Roman" pitchFamily="18" charset="0"/>
                        </a:rPr>
                        <a:t>2010-2011</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B050"/>
                          </a:solidFill>
                          <a:effectLst/>
                          <a:latin typeface="Times New Roman" pitchFamily="18" charset="0"/>
                          <a:ea typeface="Cambria" pitchFamily="18" charset="0"/>
                          <a:cs typeface="Times New Roman" pitchFamily="18" charset="0"/>
                        </a:rPr>
                        <a:t>2001-2009</a:t>
                      </a:r>
                      <a:endParaRPr kumimoji="0" lang="fr-FR" sz="2000" b="1" i="0" u="none" strike="noStrike" cap="none" normalizeH="0" baseline="0" dirty="0" smtClean="0">
                        <a:ln>
                          <a:noFill/>
                        </a:ln>
                        <a:solidFill>
                          <a:srgbClr val="00B050"/>
                        </a:solidFill>
                        <a:effectLst/>
                        <a:latin typeface="Arial" charset="0"/>
                        <a:ea typeface="Cambria"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2012</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37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SC Images</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2012</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fr-FR" sz="2000" b="1" i="0" u="none" strike="noStrike" cap="none" normalizeH="0" baseline="0" smtClean="0">
                        <a:ln>
                          <a:noFill/>
                        </a:ln>
                        <a:solidFill>
                          <a:schemeClr val="tx1"/>
                        </a:solidFill>
                        <a:effectLst/>
                        <a:latin typeface="Arial" charset="0"/>
                        <a:cs typeface="Arial" charset="0"/>
                      </a:endParaRPr>
                    </a:p>
                  </a:txBody>
                  <a:tcP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93700">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SC  CWF New</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FF0000"/>
                          </a:solidFill>
                          <a:effectLst/>
                          <a:latin typeface="Times New Roman" pitchFamily="18" charset="0"/>
                          <a:ea typeface="Cambria" pitchFamily="18" charset="0"/>
                          <a:cs typeface="Times New Roman" pitchFamily="18" charset="0"/>
                        </a:rPr>
                        <a:t>2001-2006</a:t>
                      </a:r>
                      <a:endParaRPr kumimoji="0" lang="fr-FR" sz="2000" b="1" i="0" u="none" strike="noStrike" cap="none" normalizeH="0" baseline="0" dirty="0" smtClean="0">
                        <a:ln>
                          <a:noFill/>
                        </a:ln>
                        <a:solidFill>
                          <a:srgbClr val="FF0000"/>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2007-2012</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24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SA  AGC/ PSD / SM/ Version 4</a:t>
                      </a:r>
                      <a:endParaRPr kumimoji="0" lang="en-GB"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cs typeface="Times New Roman" pitchFamily="18" charset="0"/>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smtClean="0">
                          <a:ln>
                            <a:noFill/>
                          </a:ln>
                          <a:solidFill>
                            <a:schemeClr val="tx1"/>
                          </a:solidFill>
                          <a:effectLst/>
                          <a:latin typeface="Times New Roman" pitchFamily="18" charset="0"/>
                          <a:cs typeface="Times New Roman" pitchFamily="18" charset="0"/>
                        </a:rPr>
                        <a:t>2012</a:t>
                      </a: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897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SA  AGC/ PSD / SM/ BE products  = Version 5</a:t>
                      </a:r>
                      <a:endParaRPr kumimoji="0" lang="en-GB"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2011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2001-2005</a:t>
                      </a:r>
                      <a:endParaRPr kumimoji="0" lang="en-GB" sz="2000" b="1" i="0" u="none" strike="noStrike" cap="none" normalizeH="0" baseline="0" dirty="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2006-2010</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GB"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2012</a:t>
                      </a:r>
                      <a:endParaRPr kumimoji="0" lang="en-GB"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90563">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SA Polarisation/</a:t>
                      </a: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Propagation</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254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Times New Roman" pitchFamily="18" charset="0"/>
                          <a:ea typeface="Cambria" pitchFamily="18" charset="0"/>
                          <a:cs typeface="Times New Roman" pitchFamily="18" charset="0"/>
                        </a:rPr>
                        <a:t>2010-2011</a:t>
                      </a:r>
                      <a:endParaRPr kumimoji="0" lang="fr-FR" sz="2000" b="1" i="0" u="none" strike="noStrike" cap="none" normalizeH="0" baseline="0" dirty="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fr-FR" sz="2000" b="1" i="0" u="none" strike="noStrike" cap="none" normalizeH="0" baseline="0" smtClean="0">
                          <a:ln>
                            <a:noFill/>
                          </a:ln>
                          <a:solidFill>
                            <a:schemeClr val="tx1"/>
                          </a:solidFill>
                          <a:effectLst/>
                          <a:latin typeface="Times New Roman" pitchFamily="18" charset="0"/>
                          <a:ea typeface="Cambria" pitchFamily="18" charset="0"/>
                          <a:cs typeface="Times New Roman" pitchFamily="18" charset="0"/>
                        </a:rPr>
                        <a:t>2012</a:t>
                      </a:r>
                      <a:endParaRPr kumimoji="0" lang="fr-FR" sz="2000" b="1" i="0" u="none" strike="noStrike" cap="none" normalizeH="0" baseline="0" smtClean="0">
                        <a:ln>
                          <a:noFill/>
                        </a:ln>
                        <a:solidFill>
                          <a:schemeClr val="tx1"/>
                        </a:solidFill>
                        <a:effectLst/>
                        <a:latin typeface="Arial" charset="0"/>
                        <a:ea typeface="Cambria" pitchFamily="18"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254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13353" name="Line 299"/>
          <p:cNvSpPr>
            <a:spLocks noChangeShapeType="1"/>
          </p:cNvSpPr>
          <p:nvPr/>
        </p:nvSpPr>
        <p:spPr bwMode="auto">
          <a:xfrm flipH="1" flipV="1">
            <a:off x="1150938" y="987425"/>
            <a:ext cx="3511550" cy="839788"/>
          </a:xfrm>
          <a:prstGeom prst="line">
            <a:avLst/>
          </a:prstGeom>
          <a:noFill/>
          <a:ln w="9525">
            <a:solidFill>
              <a:schemeClr val="tx1"/>
            </a:solidFill>
            <a:round/>
            <a:headEnd/>
            <a:tailEnd/>
          </a:ln>
        </p:spPr>
        <p:txBody>
          <a:bodyPr/>
          <a:lstStyle/>
          <a:p>
            <a:endParaRPr lang="fr-FR"/>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11"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13"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6</a:t>
            </a:fld>
            <a:endParaRPr lang="fr-FR" sz="1600" b="1" dirty="0">
              <a:solidFill>
                <a:schemeClr val="bg1"/>
              </a:solidFill>
            </a:endParaRPr>
          </a:p>
        </p:txBody>
      </p:sp>
    </p:spTree>
  </p:cSld>
  <p:clrMapOvr>
    <a:masterClrMapping/>
  </p:clrMapOvr>
  <p:transition spd="med">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4"/>
          <p:cNvSpPr>
            <a:spLocks noGrp="1" noRot="1" noChangeArrowheads="1"/>
          </p:cNvSpPr>
          <p:nvPr>
            <p:ph type="title"/>
          </p:nvPr>
        </p:nvSpPr>
        <p:spPr>
          <a:xfrm>
            <a:off x="468313" y="115888"/>
            <a:ext cx="8229600" cy="865187"/>
          </a:xfrm>
        </p:spPr>
        <p:txBody>
          <a:bodyPr/>
          <a:lstStyle/>
          <a:p>
            <a:pPr eaLnBrk="1" fontAlgn="auto" hangingPunct="1">
              <a:spcAft>
                <a:spcPts val="0"/>
              </a:spcAft>
              <a:defRPr/>
            </a:pPr>
            <a:r>
              <a:rPr lang="en-US" sz="2800" dirty="0" smtClean="0"/>
              <a:t>3. Status of data pipeline:</a:t>
            </a:r>
            <a:endParaRPr lang="fr-FR" sz="2800" dirty="0"/>
          </a:p>
        </p:txBody>
      </p:sp>
      <p:pic>
        <p:nvPicPr>
          <p:cNvPr id="13354"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11"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13"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7</a:t>
            </a:fld>
            <a:endParaRPr lang="fr-FR" sz="1600" b="1" dirty="0">
              <a:solidFill>
                <a:schemeClr val="bg1"/>
              </a:solidFill>
            </a:endParaRPr>
          </a:p>
        </p:txBody>
      </p:sp>
      <p:sp>
        <p:nvSpPr>
          <p:cNvPr id="8" name="Espace réservé du contenu 7"/>
          <p:cNvSpPr>
            <a:spLocks noGrp="1"/>
          </p:cNvSpPr>
          <p:nvPr>
            <p:ph idx="1"/>
          </p:nvPr>
        </p:nvSpPr>
        <p:spPr>
          <a:xfrm>
            <a:off x="457200" y="981075"/>
            <a:ext cx="8229600" cy="5341938"/>
          </a:xfrm>
        </p:spPr>
        <p:txBody>
          <a:bodyPr/>
          <a:lstStyle/>
          <a:p>
            <a:r>
              <a:rPr lang="en-US" dirty="0" smtClean="0"/>
              <a:t>SA: </a:t>
            </a:r>
          </a:p>
          <a:p>
            <a:pPr lvl="1">
              <a:buFont typeface="Wingdings" pitchFamily="2" charset="2"/>
              <a:buChar char="§"/>
            </a:pPr>
            <a:r>
              <a:rPr lang="en-US" sz="2000" dirty="0" smtClean="0"/>
              <a:t>Data pipelines are operational.</a:t>
            </a:r>
          </a:p>
          <a:p>
            <a:pPr lvl="1">
              <a:buFont typeface="Wingdings" pitchFamily="2" charset="2"/>
              <a:buChar char="§"/>
            </a:pPr>
            <a:endParaRPr lang="en-US" dirty="0" smtClean="0"/>
          </a:p>
          <a:p>
            <a:r>
              <a:rPr lang="en-US" dirty="0" smtClean="0"/>
              <a:t>SC: </a:t>
            </a:r>
          </a:p>
          <a:p>
            <a:pPr lvl="1">
              <a:buFont typeface="Wingdings" pitchFamily="2" charset="2"/>
              <a:buChar char="§"/>
            </a:pPr>
            <a:r>
              <a:rPr lang="en-US" sz="2000" dirty="0" smtClean="0"/>
              <a:t>DWF pipeline was rebuild in order to add new elements needed by CWF data.</a:t>
            </a:r>
          </a:p>
          <a:p>
            <a:pPr lvl="1">
              <a:buFont typeface="Wingdings" pitchFamily="2" charset="2"/>
              <a:buChar char="§"/>
            </a:pPr>
            <a:r>
              <a:rPr lang="en-US" sz="2000" dirty="0" smtClean="0"/>
              <a:t>CS pipeline need to be updated according to new calibration tables.</a:t>
            </a:r>
          </a:p>
          <a:p>
            <a:pPr lvl="1">
              <a:buNone/>
            </a:pPr>
            <a:r>
              <a:rPr lang="en-US" sz="2000" b="1" dirty="0" smtClean="0">
                <a:solidFill>
                  <a:srgbClr val="FF0000"/>
                </a:solidFill>
              </a:rPr>
              <a:t>→ All these data will be reproduced and delivered to CAA for the complete mission period.</a:t>
            </a:r>
          </a:p>
          <a:p>
            <a:pPr lvl="1">
              <a:buFont typeface="Wingdings" pitchFamily="2" charset="2"/>
              <a:buChar char="§"/>
            </a:pPr>
            <a:r>
              <a:rPr lang="en-US" sz="2000" dirty="0" smtClean="0"/>
              <a:t>CWF pipeline is close to be completed. It is ready for ISR2 but it needs a patch to produce in the same time data in ISR2 and in GSE. This pipeline was delayed due to the comparison between FGM and STAFF, in order to validate the new calibration process.</a:t>
            </a:r>
          </a:p>
          <a:p>
            <a:endParaRPr lang="en-US" sz="2000" dirty="0"/>
          </a:p>
        </p:txBody>
      </p:sp>
    </p:spTree>
  </p:cSld>
  <p:clrMapOvr>
    <a:masterClrMapping/>
  </p:clrMapOvr>
  <p:transition spd="med">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grpSp>
        <p:nvGrpSpPr>
          <p:cNvPr id="2" name="Groupe 11"/>
          <p:cNvGrpSpPr/>
          <p:nvPr/>
        </p:nvGrpSpPr>
        <p:grpSpPr>
          <a:xfrm>
            <a:off x="2176001" y="2581779"/>
            <a:ext cx="1459876" cy="752433"/>
            <a:chOff x="2327487" y="2919473"/>
            <a:chExt cx="1660826" cy="830413"/>
          </a:xfrm>
          <a:scene3d>
            <a:camera prst="orthographicFront"/>
            <a:lightRig rig="flat" dir="t"/>
          </a:scene3d>
        </p:grpSpPr>
        <p:sp>
          <p:nvSpPr>
            <p:cNvPr id="43" name="Rectangle à coins arrondis 42"/>
            <p:cNvSpPr/>
            <p:nvPr/>
          </p:nvSpPr>
          <p:spPr>
            <a:xfrm>
              <a:off x="2327487" y="2919473"/>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6">
                <a:hueOff val="0"/>
                <a:satOff val="0"/>
                <a:lumOff val="0"/>
                <a:alphaOff val="0"/>
              </a:schemeClr>
            </a:fillRef>
            <a:effectRef idx="1">
              <a:schemeClr val="accent6">
                <a:hueOff val="0"/>
                <a:satOff val="0"/>
                <a:lumOff val="0"/>
                <a:alphaOff val="0"/>
              </a:schemeClr>
            </a:effectRef>
            <a:fontRef idx="minor">
              <a:schemeClr val="lt1"/>
            </a:fontRef>
          </p:style>
        </p:sp>
        <p:sp>
          <p:nvSpPr>
            <p:cNvPr id="44" name="Rectangle 43"/>
            <p:cNvSpPr/>
            <p:nvPr/>
          </p:nvSpPr>
          <p:spPr>
            <a:xfrm>
              <a:off x="2351809" y="2943795"/>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VTL1.rff</a:t>
              </a:r>
            </a:p>
          </p:txBody>
        </p:sp>
      </p:grpSp>
      <p:grpSp>
        <p:nvGrpSpPr>
          <p:cNvPr id="3" name="Groupe 13"/>
          <p:cNvGrpSpPr/>
          <p:nvPr/>
        </p:nvGrpSpPr>
        <p:grpSpPr>
          <a:xfrm>
            <a:off x="4243602" y="892571"/>
            <a:ext cx="1459877" cy="751917"/>
            <a:chOff x="4577061" y="690344"/>
            <a:chExt cx="1660826" cy="830413"/>
          </a:xfrm>
          <a:scene3d>
            <a:camera prst="orthographicFront"/>
            <a:lightRig rig="flat" dir="t"/>
          </a:scene3d>
        </p:grpSpPr>
        <p:sp>
          <p:nvSpPr>
            <p:cNvPr id="39" name="Rectangle à coins arrondis 38"/>
            <p:cNvSpPr/>
            <p:nvPr/>
          </p:nvSpPr>
          <p:spPr>
            <a:xfrm>
              <a:off x="4577061" y="690344"/>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40" name="Rectangle 39"/>
            <p:cNvSpPr/>
            <p:nvPr/>
          </p:nvSpPr>
          <p:spPr>
            <a:xfrm>
              <a:off x="4601383" y="714666"/>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VTL2.rff</a:t>
              </a:r>
            </a:p>
          </p:txBody>
        </p:sp>
      </p:grpSp>
      <p:grpSp>
        <p:nvGrpSpPr>
          <p:cNvPr id="4" name="Groupe 15"/>
          <p:cNvGrpSpPr/>
          <p:nvPr/>
        </p:nvGrpSpPr>
        <p:grpSpPr>
          <a:xfrm>
            <a:off x="6263909" y="869932"/>
            <a:ext cx="1459473" cy="753293"/>
            <a:chOff x="6980133" y="690344"/>
            <a:chExt cx="1660826" cy="830413"/>
          </a:xfrm>
          <a:scene3d>
            <a:camera prst="orthographicFront"/>
            <a:lightRig rig="flat" dir="t"/>
          </a:scene3d>
        </p:grpSpPr>
        <p:sp>
          <p:nvSpPr>
            <p:cNvPr id="35" name="Rectangle à coins arrondis 34"/>
            <p:cNvSpPr/>
            <p:nvPr/>
          </p:nvSpPr>
          <p:spPr>
            <a:xfrm>
              <a:off x="6980133" y="690344"/>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36" name="Rectangle 35"/>
            <p:cNvSpPr/>
            <p:nvPr/>
          </p:nvSpPr>
          <p:spPr>
            <a:xfrm>
              <a:off x="7004455" y="714666"/>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CWF.cef</a:t>
              </a:r>
            </a:p>
          </p:txBody>
        </p:sp>
      </p:grpSp>
      <p:grpSp>
        <p:nvGrpSpPr>
          <p:cNvPr id="5" name="Groupe 19"/>
          <p:cNvGrpSpPr/>
          <p:nvPr/>
        </p:nvGrpSpPr>
        <p:grpSpPr>
          <a:xfrm>
            <a:off x="4328204" y="4330249"/>
            <a:ext cx="1459270" cy="752305"/>
            <a:chOff x="4776849" y="4505160"/>
            <a:chExt cx="1660826" cy="830413"/>
          </a:xfrm>
          <a:scene3d>
            <a:camera prst="orthographicFront"/>
            <a:lightRig rig="flat" dir="t"/>
          </a:scene3d>
        </p:grpSpPr>
        <p:sp>
          <p:nvSpPr>
            <p:cNvPr id="27" name="Rectangle à coins arrondis 26"/>
            <p:cNvSpPr/>
            <p:nvPr/>
          </p:nvSpPr>
          <p:spPr>
            <a:xfrm>
              <a:off x="4776849" y="4505160"/>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1">
                <a:hueOff val="0"/>
                <a:satOff val="0"/>
                <a:lumOff val="0"/>
                <a:alphaOff val="0"/>
              </a:schemeClr>
            </a:fillRef>
            <a:effectRef idx="1">
              <a:schemeClr val="accent1">
                <a:hueOff val="0"/>
                <a:satOff val="0"/>
                <a:lumOff val="0"/>
                <a:alphaOff val="0"/>
              </a:schemeClr>
            </a:effectRef>
            <a:fontRef idx="minor">
              <a:schemeClr val="lt1"/>
            </a:fontRef>
          </p:style>
        </p:sp>
        <p:sp>
          <p:nvSpPr>
            <p:cNvPr id="28" name="Rectangle 27"/>
            <p:cNvSpPr/>
            <p:nvPr/>
          </p:nvSpPr>
          <p:spPr>
            <a:xfrm>
              <a:off x="4825493" y="4553804"/>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CSL2.rff</a:t>
              </a:r>
            </a:p>
          </p:txBody>
        </p:sp>
      </p:grpSp>
      <p:grpSp>
        <p:nvGrpSpPr>
          <p:cNvPr id="6" name="Groupe 21"/>
          <p:cNvGrpSpPr/>
          <p:nvPr/>
        </p:nvGrpSpPr>
        <p:grpSpPr>
          <a:xfrm>
            <a:off x="6285086" y="4351407"/>
            <a:ext cx="1459290" cy="753803"/>
            <a:chOff x="7004455" y="4529482"/>
            <a:chExt cx="1660826" cy="830413"/>
          </a:xfrm>
          <a:scene3d>
            <a:camera prst="orthographicFront"/>
            <a:lightRig rig="flat" dir="t"/>
          </a:scene3d>
        </p:grpSpPr>
        <p:sp>
          <p:nvSpPr>
            <p:cNvPr id="23" name="Rectangle à coins arrondis 22"/>
            <p:cNvSpPr/>
            <p:nvPr/>
          </p:nvSpPr>
          <p:spPr>
            <a:xfrm>
              <a:off x="7004455" y="4529482"/>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24" name="Rectangle 23"/>
            <p:cNvSpPr/>
            <p:nvPr/>
          </p:nvSpPr>
          <p:spPr>
            <a:xfrm>
              <a:off x="7028777" y="4578126"/>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CS.cef</a:t>
              </a:r>
            </a:p>
          </p:txBody>
        </p:sp>
      </p:grpSp>
      <p:sp>
        <p:nvSpPr>
          <p:cNvPr id="14345" name="Text Box 38"/>
          <p:cNvSpPr txBox="1">
            <a:spLocks noChangeArrowheads="1"/>
          </p:cNvSpPr>
          <p:nvPr/>
        </p:nvSpPr>
        <p:spPr bwMode="auto">
          <a:xfrm>
            <a:off x="1196975" y="1828800"/>
            <a:ext cx="1327150" cy="304800"/>
          </a:xfrm>
          <a:prstGeom prst="rect">
            <a:avLst/>
          </a:prstGeom>
          <a:noFill/>
          <a:ln w="9525">
            <a:noFill/>
            <a:miter lim="800000"/>
            <a:headEnd/>
            <a:tailEnd/>
          </a:ln>
        </p:spPr>
        <p:txBody>
          <a:bodyPr>
            <a:spAutoFit/>
          </a:bodyPr>
          <a:lstStyle/>
          <a:p>
            <a:pPr>
              <a:spcBef>
                <a:spcPct val="50000"/>
              </a:spcBef>
            </a:pPr>
            <a:r>
              <a:rPr lang="fr-FR" sz="1400">
                <a:solidFill>
                  <a:srgbClr val="FF3300"/>
                </a:solidFill>
              </a:rPr>
              <a:t>Validation tool</a:t>
            </a:r>
          </a:p>
        </p:txBody>
      </p:sp>
      <p:sp>
        <p:nvSpPr>
          <p:cNvPr id="14346" name="Text Box 39"/>
          <p:cNvSpPr txBox="1">
            <a:spLocks noChangeArrowheads="1"/>
          </p:cNvSpPr>
          <p:nvPr/>
        </p:nvSpPr>
        <p:spPr bwMode="auto">
          <a:xfrm>
            <a:off x="2903538" y="735013"/>
            <a:ext cx="1139825" cy="517525"/>
          </a:xfrm>
          <a:prstGeom prst="rect">
            <a:avLst/>
          </a:prstGeom>
          <a:noFill/>
          <a:ln w="9525">
            <a:noFill/>
            <a:miter lim="800000"/>
            <a:headEnd/>
            <a:tailEnd/>
          </a:ln>
        </p:spPr>
        <p:txBody>
          <a:bodyPr>
            <a:spAutoFit/>
          </a:bodyPr>
          <a:lstStyle/>
          <a:p>
            <a:pPr>
              <a:spcBef>
                <a:spcPct val="50000"/>
              </a:spcBef>
            </a:pPr>
            <a:r>
              <a:rPr lang="fr-FR" sz="1400">
                <a:solidFill>
                  <a:srgbClr val="FF3300"/>
                </a:solidFill>
              </a:rPr>
              <a:t>Validation tool</a:t>
            </a:r>
          </a:p>
        </p:txBody>
      </p:sp>
      <p:cxnSp>
        <p:nvCxnSpPr>
          <p:cNvPr id="52" name="Connecteur droit avec flèche 51"/>
          <p:cNvCxnSpPr/>
          <p:nvPr/>
        </p:nvCxnSpPr>
        <p:spPr>
          <a:xfrm flipH="1">
            <a:off x="2754313" y="1246188"/>
            <a:ext cx="1398587" cy="0"/>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cxnSp>
        <p:nvCxnSpPr>
          <p:cNvPr id="53" name="Connecteur droit avec flèche 52"/>
          <p:cNvCxnSpPr/>
          <p:nvPr/>
        </p:nvCxnSpPr>
        <p:spPr>
          <a:xfrm flipV="1">
            <a:off x="2619375" y="1520825"/>
            <a:ext cx="0" cy="1060450"/>
          </a:xfrm>
          <a:prstGeom prst="straightConnector1">
            <a:avLst/>
          </a:prstGeom>
          <a:ln>
            <a:prstDash val="sysDash"/>
            <a:tailEnd type="arrow"/>
          </a:ln>
        </p:spPr>
        <p:style>
          <a:lnRef idx="1">
            <a:schemeClr val="accent1"/>
          </a:lnRef>
          <a:fillRef idx="0">
            <a:schemeClr val="accent1"/>
          </a:fillRef>
          <a:effectRef idx="0">
            <a:schemeClr val="accent1"/>
          </a:effectRef>
          <a:fontRef idx="minor">
            <a:schemeClr val="tx1"/>
          </a:fontRef>
        </p:style>
      </p:cxnSp>
      <p:sp>
        <p:nvSpPr>
          <p:cNvPr id="54" name="ZoneTexte 53"/>
          <p:cNvSpPr txBox="1"/>
          <p:nvPr/>
        </p:nvSpPr>
        <p:spPr>
          <a:xfrm>
            <a:off x="1117600" y="3481388"/>
            <a:ext cx="1636713" cy="527050"/>
          </a:xfrm>
          <a:prstGeom prst="rect">
            <a:avLst/>
          </a:prstGeom>
        </p:spPr>
        <p:style>
          <a:lnRef idx="1">
            <a:schemeClr val="accent6"/>
          </a:lnRef>
          <a:fillRef idx="2">
            <a:schemeClr val="accent6"/>
          </a:fillRef>
          <a:effectRef idx="1">
            <a:schemeClr val="accent6"/>
          </a:effectRef>
          <a:fontRef idx="minor">
            <a:schemeClr val="dk1"/>
          </a:fontRef>
        </p:style>
        <p:txBody>
          <a:bodyPr>
            <a:spAutoFit/>
          </a:bodyPr>
          <a:lstStyle/>
          <a:p>
            <a:pPr>
              <a:defRPr/>
            </a:pPr>
            <a:r>
              <a:rPr lang="fr-FR" sz="1400" i="1">
                <a:solidFill>
                  <a:srgbClr val="000000"/>
                </a:solidFill>
                <a:cs typeface="Arial" charset="0"/>
              </a:rPr>
              <a:t>~30 min for NBR</a:t>
            </a:r>
          </a:p>
          <a:p>
            <a:pPr>
              <a:defRPr/>
            </a:pPr>
            <a:r>
              <a:rPr lang="fr-FR" sz="1400" i="1">
                <a:solidFill>
                  <a:srgbClr val="000000"/>
                </a:solidFill>
                <a:cs typeface="Arial" charset="0"/>
              </a:rPr>
              <a:t>~50 min for HBR</a:t>
            </a:r>
          </a:p>
        </p:txBody>
      </p:sp>
      <p:grpSp>
        <p:nvGrpSpPr>
          <p:cNvPr id="7" name="Groupe 54"/>
          <p:cNvGrpSpPr/>
          <p:nvPr/>
        </p:nvGrpSpPr>
        <p:grpSpPr>
          <a:xfrm>
            <a:off x="6340437" y="2581779"/>
            <a:ext cx="1459919" cy="752433"/>
            <a:chOff x="6980128" y="5112570"/>
            <a:chExt cx="1660826" cy="830413"/>
          </a:xfrm>
          <a:scene3d>
            <a:camera prst="orthographicFront"/>
            <a:lightRig rig="flat" dir="t"/>
          </a:scene3d>
        </p:grpSpPr>
        <p:sp>
          <p:nvSpPr>
            <p:cNvPr id="56" name="Rectangle à coins arrondis 55"/>
            <p:cNvSpPr/>
            <p:nvPr/>
          </p:nvSpPr>
          <p:spPr>
            <a:xfrm>
              <a:off x="6980128" y="5112570"/>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2">
                <a:hueOff val="0"/>
                <a:satOff val="0"/>
                <a:lumOff val="0"/>
                <a:alphaOff val="0"/>
              </a:schemeClr>
            </a:fillRef>
            <a:effectRef idx="1">
              <a:schemeClr val="accent2">
                <a:hueOff val="0"/>
                <a:satOff val="0"/>
                <a:lumOff val="0"/>
                <a:alphaOff val="0"/>
              </a:schemeClr>
            </a:effectRef>
            <a:fontRef idx="minor">
              <a:schemeClr val="lt1"/>
            </a:fontRef>
          </p:style>
        </p:sp>
        <p:sp>
          <p:nvSpPr>
            <p:cNvPr id="57" name="Rectangle 56"/>
            <p:cNvSpPr/>
            <p:nvPr/>
          </p:nvSpPr>
          <p:spPr>
            <a:xfrm>
              <a:off x="7004450" y="5136892"/>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DWF.cef</a:t>
              </a:r>
            </a:p>
          </p:txBody>
        </p:sp>
      </p:grpSp>
      <p:cxnSp>
        <p:nvCxnSpPr>
          <p:cNvPr id="79" name="Connecteur droit avec flèche 78"/>
          <p:cNvCxnSpPr>
            <a:endCxn id="57" idx="1"/>
          </p:cNvCxnSpPr>
          <p:nvPr/>
        </p:nvCxnSpPr>
        <p:spPr>
          <a:xfrm>
            <a:off x="3613150" y="2946400"/>
            <a:ext cx="2749550" cy="11113"/>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1" name="Connecteur droit avec flèche 80"/>
          <p:cNvCxnSpPr>
            <a:stCxn id="39" idx="3"/>
            <a:endCxn id="36" idx="1"/>
          </p:cNvCxnSpPr>
          <p:nvPr/>
        </p:nvCxnSpPr>
        <p:spPr>
          <a:xfrm flipV="1">
            <a:off x="5703888" y="1246188"/>
            <a:ext cx="581025" cy="22225"/>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3" name="Connecteur en angle 82"/>
          <p:cNvCxnSpPr>
            <a:stCxn id="44" idx="3"/>
            <a:endCxn id="27" idx="1"/>
          </p:cNvCxnSpPr>
          <p:nvPr/>
        </p:nvCxnSpPr>
        <p:spPr>
          <a:xfrm>
            <a:off x="3613150" y="2957513"/>
            <a:ext cx="714375" cy="1747837"/>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86" name="Forme 85"/>
          <p:cNvCxnSpPr>
            <a:stCxn id="43" idx="3"/>
            <a:endCxn id="40" idx="1"/>
          </p:cNvCxnSpPr>
          <p:nvPr/>
        </p:nvCxnSpPr>
        <p:spPr>
          <a:xfrm flipV="1">
            <a:off x="3635375" y="1268413"/>
            <a:ext cx="630238" cy="168910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90" name="Connecteur droit avec flèche 89"/>
          <p:cNvCxnSpPr>
            <a:stCxn id="28" idx="3"/>
            <a:endCxn id="23" idx="1"/>
          </p:cNvCxnSpPr>
          <p:nvPr/>
        </p:nvCxnSpPr>
        <p:spPr>
          <a:xfrm>
            <a:off x="5786438" y="4729163"/>
            <a:ext cx="498475"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7" name="Connecteur droit avec flèche 96"/>
          <p:cNvCxnSpPr>
            <a:stCxn id="47" idx="3"/>
            <a:endCxn id="43" idx="1"/>
          </p:cNvCxnSpPr>
          <p:nvPr/>
        </p:nvCxnSpPr>
        <p:spPr>
          <a:xfrm>
            <a:off x="1525588" y="2957513"/>
            <a:ext cx="650875" cy="0"/>
          </a:xfrm>
          <a:prstGeom prst="straightConnector1">
            <a:avLst/>
          </a:prstGeom>
          <a:ln>
            <a:tailEnd type="arrow"/>
          </a:ln>
        </p:spPr>
        <p:style>
          <a:lnRef idx="2">
            <a:schemeClr val="accent6"/>
          </a:lnRef>
          <a:fillRef idx="0">
            <a:schemeClr val="accent6"/>
          </a:fillRef>
          <a:effectRef idx="1">
            <a:schemeClr val="accent6"/>
          </a:effectRef>
          <a:fontRef idx="minor">
            <a:schemeClr val="tx1"/>
          </a:fontRef>
        </p:style>
      </p:cxnSp>
      <p:sp>
        <p:nvSpPr>
          <p:cNvPr id="102" name="ZoneTexte 101"/>
          <p:cNvSpPr txBox="1"/>
          <p:nvPr/>
        </p:nvSpPr>
        <p:spPr>
          <a:xfrm>
            <a:off x="3121025" y="3481388"/>
            <a:ext cx="1744663" cy="527050"/>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fr-FR" sz="1400" i="1">
                <a:solidFill>
                  <a:srgbClr val="000000"/>
                </a:solidFill>
                <a:cs typeface="Arial" charset="0"/>
              </a:rPr>
              <a:t>~20 min for NBR</a:t>
            </a:r>
          </a:p>
          <a:p>
            <a:pPr>
              <a:defRPr/>
            </a:pPr>
            <a:r>
              <a:rPr lang="fr-FR" sz="1400" i="1">
                <a:solidFill>
                  <a:srgbClr val="000000"/>
                </a:solidFill>
                <a:cs typeface="Arial" charset="0"/>
              </a:rPr>
              <a:t>~50 min for HBR</a:t>
            </a:r>
          </a:p>
        </p:txBody>
      </p:sp>
      <p:sp>
        <p:nvSpPr>
          <p:cNvPr id="105" name="ZoneTexte 104"/>
          <p:cNvSpPr txBox="1"/>
          <p:nvPr/>
        </p:nvSpPr>
        <p:spPr>
          <a:xfrm>
            <a:off x="5213350" y="1828800"/>
            <a:ext cx="1519238" cy="52705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fr-FR" sz="1400" i="1">
                <a:solidFill>
                  <a:srgbClr val="000000"/>
                </a:solidFill>
                <a:cs typeface="Arial" charset="0"/>
              </a:rPr>
              <a:t>~2 min for NBR</a:t>
            </a:r>
          </a:p>
          <a:p>
            <a:pPr>
              <a:defRPr/>
            </a:pPr>
            <a:r>
              <a:rPr lang="fr-FR" sz="1400" i="1">
                <a:solidFill>
                  <a:srgbClr val="000000"/>
                </a:solidFill>
                <a:cs typeface="Arial" charset="0"/>
              </a:rPr>
              <a:t>~3 min for HBR</a:t>
            </a:r>
          </a:p>
        </p:txBody>
      </p:sp>
      <p:sp>
        <p:nvSpPr>
          <p:cNvPr id="108" name="ZoneTexte 107"/>
          <p:cNvSpPr txBox="1"/>
          <p:nvPr/>
        </p:nvSpPr>
        <p:spPr>
          <a:xfrm>
            <a:off x="3140075" y="1843088"/>
            <a:ext cx="1725613" cy="527050"/>
          </a:xfrm>
          <a:prstGeom prst="rect">
            <a:avLst/>
          </a:prstGeom>
        </p:spPr>
        <p:style>
          <a:lnRef idx="1">
            <a:schemeClr val="accent1"/>
          </a:lnRef>
          <a:fillRef idx="2">
            <a:schemeClr val="accent1"/>
          </a:fillRef>
          <a:effectRef idx="1">
            <a:schemeClr val="accent1"/>
          </a:effectRef>
          <a:fontRef idx="minor">
            <a:schemeClr val="dk1"/>
          </a:fontRef>
        </p:style>
        <p:txBody>
          <a:bodyPr>
            <a:spAutoFit/>
          </a:bodyPr>
          <a:lstStyle/>
          <a:p>
            <a:pPr>
              <a:defRPr/>
            </a:pPr>
            <a:r>
              <a:rPr lang="fr-FR" sz="1400" i="1">
                <a:solidFill>
                  <a:srgbClr val="000000"/>
                </a:solidFill>
                <a:cs typeface="Arial" charset="0"/>
              </a:rPr>
              <a:t>~15 h for NBR</a:t>
            </a:r>
          </a:p>
          <a:p>
            <a:pPr>
              <a:defRPr/>
            </a:pPr>
            <a:r>
              <a:rPr lang="fr-FR" sz="1400" i="1">
                <a:solidFill>
                  <a:srgbClr val="000000"/>
                </a:solidFill>
                <a:cs typeface="Arial" charset="0"/>
              </a:rPr>
              <a:t>~60 h for HBR</a:t>
            </a:r>
          </a:p>
        </p:txBody>
      </p:sp>
      <p:sp>
        <p:nvSpPr>
          <p:cNvPr id="110" name="ZoneTexte 109"/>
          <p:cNvSpPr txBox="1"/>
          <p:nvPr/>
        </p:nvSpPr>
        <p:spPr>
          <a:xfrm>
            <a:off x="4370388" y="2692400"/>
            <a:ext cx="1517650" cy="52705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fr-FR" sz="1400" i="1">
                <a:solidFill>
                  <a:srgbClr val="000000"/>
                </a:solidFill>
                <a:cs typeface="Arial" charset="0"/>
              </a:rPr>
              <a:t>~2 min for NBR</a:t>
            </a:r>
          </a:p>
          <a:p>
            <a:pPr>
              <a:defRPr/>
            </a:pPr>
            <a:r>
              <a:rPr lang="fr-FR" sz="1400" i="1">
                <a:solidFill>
                  <a:srgbClr val="000000"/>
                </a:solidFill>
                <a:cs typeface="Arial" charset="0"/>
              </a:rPr>
              <a:t>~3 min for HBR</a:t>
            </a:r>
          </a:p>
        </p:txBody>
      </p:sp>
      <p:sp>
        <p:nvSpPr>
          <p:cNvPr id="111" name="ZoneTexte 110"/>
          <p:cNvSpPr txBox="1"/>
          <p:nvPr/>
        </p:nvSpPr>
        <p:spPr>
          <a:xfrm>
            <a:off x="5213350" y="5245100"/>
            <a:ext cx="1519238" cy="527050"/>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fr-FR" sz="1400" i="1">
                <a:solidFill>
                  <a:srgbClr val="000000"/>
                </a:solidFill>
                <a:cs typeface="Arial" charset="0"/>
              </a:rPr>
              <a:t>~2 min for NBR</a:t>
            </a:r>
          </a:p>
          <a:p>
            <a:pPr>
              <a:defRPr/>
            </a:pPr>
            <a:r>
              <a:rPr lang="fr-FR" sz="1400" i="1">
                <a:solidFill>
                  <a:srgbClr val="000000"/>
                </a:solidFill>
                <a:cs typeface="Arial" charset="0"/>
              </a:rPr>
              <a:t>~3 min for HBR</a:t>
            </a:r>
          </a:p>
        </p:txBody>
      </p:sp>
      <p:sp>
        <p:nvSpPr>
          <p:cNvPr id="14362" name="ZoneTexte 111"/>
          <p:cNvSpPr txBox="1">
            <a:spLocks noChangeArrowheads="1"/>
          </p:cNvSpPr>
          <p:nvPr/>
        </p:nvSpPr>
        <p:spPr bwMode="auto">
          <a:xfrm>
            <a:off x="250825" y="5243513"/>
            <a:ext cx="3792538" cy="523220"/>
          </a:xfrm>
          <a:prstGeom prst="rect">
            <a:avLst/>
          </a:prstGeom>
          <a:noFill/>
          <a:ln w="9525">
            <a:noFill/>
            <a:miter lim="800000"/>
            <a:headEnd/>
            <a:tailEnd/>
          </a:ln>
        </p:spPr>
        <p:txBody>
          <a:bodyPr>
            <a:spAutoFit/>
          </a:bodyPr>
          <a:lstStyle/>
          <a:p>
            <a:r>
              <a:rPr lang="fr-FR" sz="1400" dirty="0"/>
              <a:t>Time </a:t>
            </a:r>
            <a:r>
              <a:rPr lang="fr-FR" sz="1400" dirty="0" err="1"/>
              <a:t>given</a:t>
            </a:r>
            <a:r>
              <a:rPr lang="fr-FR" sz="1400" dirty="0"/>
              <a:t> for one </a:t>
            </a:r>
            <a:r>
              <a:rPr lang="fr-FR" sz="1400" dirty="0" err="1"/>
              <a:t>month</a:t>
            </a:r>
            <a:r>
              <a:rPr lang="fr-FR" sz="1400" dirty="0"/>
              <a:t> for 4 </a:t>
            </a:r>
            <a:r>
              <a:rPr lang="fr-FR" sz="1400" dirty="0" smtClean="0"/>
              <a:t>satellites </a:t>
            </a:r>
            <a:r>
              <a:rPr lang="fr-FR" sz="1400" dirty="0" err="1" smtClean="0"/>
              <a:t>with</a:t>
            </a:r>
            <a:r>
              <a:rPr lang="fr-FR" sz="1400" dirty="0" smtClean="0"/>
              <a:t> one CPU.</a:t>
            </a:r>
            <a:endParaRPr lang="fr-FR" sz="1400" dirty="0"/>
          </a:p>
        </p:txBody>
      </p:sp>
      <p:sp>
        <p:nvSpPr>
          <p:cNvPr id="9" name="ZoneTexte 104"/>
          <p:cNvSpPr txBox="1"/>
          <p:nvPr/>
        </p:nvSpPr>
        <p:spPr>
          <a:xfrm>
            <a:off x="7793038" y="1089025"/>
            <a:ext cx="1116012" cy="31432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fr-FR" sz="1400" i="1">
                <a:solidFill>
                  <a:srgbClr val="000000"/>
                </a:solidFill>
                <a:cs typeface="Arial" charset="0"/>
              </a:rPr>
              <a:t>=~76h30</a:t>
            </a:r>
          </a:p>
        </p:txBody>
      </p:sp>
      <p:grpSp>
        <p:nvGrpSpPr>
          <p:cNvPr id="8" name="Groupe 9"/>
          <p:cNvGrpSpPr/>
          <p:nvPr/>
        </p:nvGrpSpPr>
        <p:grpSpPr>
          <a:xfrm>
            <a:off x="172837" y="2609826"/>
            <a:ext cx="1500605" cy="738752"/>
            <a:chOff x="0" y="2911625"/>
            <a:chExt cx="1660826" cy="830413"/>
          </a:xfrm>
          <a:scene3d>
            <a:camera prst="orthographicFront"/>
            <a:lightRig rig="flat" dir="t"/>
          </a:scene3d>
        </p:grpSpPr>
        <p:sp>
          <p:nvSpPr>
            <p:cNvPr id="47" name="Rectangle à coins arrondis 46"/>
            <p:cNvSpPr/>
            <p:nvPr/>
          </p:nvSpPr>
          <p:spPr>
            <a:xfrm>
              <a:off x="0" y="2911625"/>
              <a:ext cx="1660826" cy="830413"/>
            </a:xfrm>
            <a:prstGeom prst="roundRect">
              <a:avLst>
                <a:gd name="adj" fmla="val 10000"/>
              </a:avLst>
            </a:prstGeom>
            <a:sp3d prstMaterial="plastic">
              <a:bevelT w="120900" h="88900"/>
              <a:bevelB w="88900" h="31750" prst="angle"/>
            </a:sp3d>
          </p:spPr>
          <p:style>
            <a:lnRef idx="0">
              <a:schemeClr val="lt1">
                <a:hueOff val="0"/>
                <a:satOff val="0"/>
                <a:lumOff val="0"/>
                <a:alphaOff val="0"/>
              </a:schemeClr>
            </a:lnRef>
            <a:fillRef idx="3">
              <a:schemeClr val="accent4">
                <a:hueOff val="0"/>
                <a:satOff val="0"/>
                <a:lumOff val="0"/>
                <a:alphaOff val="0"/>
              </a:schemeClr>
            </a:fillRef>
            <a:effectRef idx="2">
              <a:schemeClr val="accent4">
                <a:hueOff val="0"/>
                <a:satOff val="0"/>
                <a:lumOff val="0"/>
                <a:alphaOff val="0"/>
              </a:schemeClr>
            </a:effectRef>
            <a:fontRef idx="minor">
              <a:schemeClr val="lt1"/>
            </a:fontRef>
          </p:style>
        </p:sp>
        <p:sp>
          <p:nvSpPr>
            <p:cNvPr id="48" name="Rectangle 47"/>
            <p:cNvSpPr/>
            <p:nvPr/>
          </p:nvSpPr>
          <p:spPr>
            <a:xfrm>
              <a:off x="24322" y="2935947"/>
              <a:ext cx="1612182" cy="781769"/>
            </a:xfrm>
            <a:prstGeom prst="rect">
              <a:avLst/>
            </a:prstGeom>
            <a:sp3d/>
          </p:spPr>
          <p:style>
            <a:lnRef idx="0">
              <a:scrgbClr r="0" g="0" b="0"/>
            </a:lnRef>
            <a:fillRef idx="0">
              <a:scrgbClr r="0" g="0" b="0"/>
            </a:fillRef>
            <a:effectRef idx="0">
              <a:scrgbClr r="0" g="0" b="0"/>
            </a:effectRef>
            <a:fontRef idx="minor">
              <a:schemeClr val="lt1"/>
            </a:fontRef>
          </p:style>
          <p:txBody>
            <a:bodyPr lIns="19050" tIns="19050" rIns="19050" bIns="19050" spcCol="1270" anchor="ctr"/>
            <a:lstStyle/>
            <a:p>
              <a:pPr algn="ctr" defTabSz="1333500">
                <a:lnSpc>
                  <a:spcPct val="90000"/>
                </a:lnSpc>
                <a:spcAft>
                  <a:spcPct val="35000"/>
                </a:spcAft>
                <a:defRPr/>
              </a:pPr>
              <a:r>
                <a:rPr lang="fr-FR" sz="2400" dirty="0"/>
                <a:t>WFL1.rff</a:t>
              </a:r>
            </a:p>
          </p:txBody>
        </p:sp>
      </p:grpSp>
      <p:sp>
        <p:nvSpPr>
          <p:cNvPr id="10" name="ZoneTexte 104"/>
          <p:cNvSpPr txBox="1"/>
          <p:nvPr/>
        </p:nvSpPr>
        <p:spPr>
          <a:xfrm>
            <a:off x="7927975" y="2789238"/>
            <a:ext cx="900113" cy="31432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fr-FR" sz="1400" i="1">
                <a:solidFill>
                  <a:srgbClr val="000000"/>
                </a:solidFill>
                <a:cs typeface="Arial" charset="0"/>
              </a:rPr>
              <a:t>=~1h30</a:t>
            </a:r>
          </a:p>
        </p:txBody>
      </p:sp>
      <p:sp>
        <p:nvSpPr>
          <p:cNvPr id="11" name="ZoneTexte 104"/>
          <p:cNvSpPr txBox="1"/>
          <p:nvPr/>
        </p:nvSpPr>
        <p:spPr>
          <a:xfrm>
            <a:off x="7848600" y="4572000"/>
            <a:ext cx="1008063" cy="314325"/>
          </a:xfrm>
          <a:prstGeom prst="rect">
            <a:avLst/>
          </a:prstGeom>
        </p:spPr>
        <p:style>
          <a:lnRef idx="1">
            <a:schemeClr val="accent2"/>
          </a:lnRef>
          <a:fillRef idx="2">
            <a:schemeClr val="accent2"/>
          </a:fillRef>
          <a:effectRef idx="1">
            <a:schemeClr val="accent2"/>
          </a:effectRef>
          <a:fontRef idx="minor">
            <a:schemeClr val="dk1"/>
          </a:fontRef>
        </p:style>
        <p:txBody>
          <a:bodyPr>
            <a:spAutoFit/>
          </a:bodyPr>
          <a:lstStyle/>
          <a:p>
            <a:pPr>
              <a:defRPr/>
            </a:pPr>
            <a:r>
              <a:rPr lang="fr-FR" sz="1400" i="1">
                <a:solidFill>
                  <a:srgbClr val="000000"/>
                </a:solidFill>
                <a:cs typeface="Arial" charset="0"/>
              </a:rPr>
              <a:t>=~2h45</a:t>
            </a:r>
          </a:p>
        </p:txBody>
      </p:sp>
      <p:sp>
        <p:nvSpPr>
          <p:cNvPr id="51" name="ZoneTexte 50"/>
          <p:cNvSpPr txBox="1"/>
          <p:nvPr/>
        </p:nvSpPr>
        <p:spPr>
          <a:xfrm>
            <a:off x="982663" y="930275"/>
            <a:ext cx="1771650" cy="590550"/>
          </a:xfrm>
          <a:prstGeom prst="rect">
            <a:avLst/>
          </a:prstGeom>
        </p:spPr>
        <p:style>
          <a:lnRef idx="1">
            <a:schemeClr val="accent3"/>
          </a:lnRef>
          <a:fillRef idx="3">
            <a:schemeClr val="accent3"/>
          </a:fillRef>
          <a:effectRef idx="2">
            <a:schemeClr val="accent3"/>
          </a:effectRef>
          <a:fontRef idx="minor">
            <a:schemeClr val="lt1"/>
          </a:fontRef>
        </p:style>
        <p:txBody>
          <a:bodyPr>
            <a:spAutoFit/>
          </a:bodyPr>
          <a:lstStyle/>
          <a:p>
            <a:pPr algn="ctr">
              <a:defRPr/>
            </a:pPr>
            <a:r>
              <a:rPr lang="fr-FR" sz="1600">
                <a:solidFill>
                  <a:srgbClr val="FFFFFF"/>
                </a:solidFill>
                <a:cs typeface="Arial" charset="0"/>
              </a:rPr>
              <a:t>SpectroCWF.ps</a:t>
            </a:r>
          </a:p>
          <a:p>
            <a:pPr algn="ctr">
              <a:defRPr/>
            </a:pPr>
            <a:r>
              <a:rPr lang="fr-FR" sz="1600">
                <a:solidFill>
                  <a:srgbClr val="FFFFFF"/>
                </a:solidFill>
                <a:cs typeface="Arial" charset="0"/>
              </a:rPr>
              <a:t>(XYZ)</a:t>
            </a:r>
          </a:p>
        </p:txBody>
      </p:sp>
      <p:sp>
        <p:nvSpPr>
          <p:cNvPr id="50"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55"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8</a:t>
            </a:fld>
            <a:endParaRPr lang="fr-FR" sz="1600" b="1" dirty="0">
              <a:solidFill>
                <a:schemeClr val="bg1"/>
              </a:solidFill>
            </a:endParaRPr>
          </a:p>
        </p:txBody>
      </p:sp>
      <p:sp>
        <p:nvSpPr>
          <p:cNvPr id="49" name="Ellipse 48"/>
          <p:cNvSpPr/>
          <p:nvPr/>
        </p:nvSpPr>
        <p:spPr>
          <a:xfrm>
            <a:off x="7702008" y="567203"/>
            <a:ext cx="1399624" cy="14024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4"/>
          <p:cNvSpPr txBox="1">
            <a:spLocks noRot="1" noChangeArrowheads="1"/>
          </p:cNvSpPr>
          <p:nvPr/>
        </p:nvSpPr>
        <p:spPr>
          <a:xfrm>
            <a:off x="468313" y="115888"/>
            <a:ext cx="8229600" cy="865187"/>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1" i="0" u="none" strike="noStrike" kern="1200" cap="none" spc="0" normalizeH="0" baseline="0" noProof="0" smtClean="0">
                <a:ln>
                  <a:noFill/>
                </a:ln>
                <a:solidFill>
                  <a:schemeClr val="tx2"/>
                </a:solidFill>
                <a:effectLst>
                  <a:outerShdw blurRad="31750" dist="25400" dir="5400000" algn="tl" rotWithShape="0">
                    <a:srgbClr val="000000">
                      <a:alpha val="25000"/>
                    </a:srgbClr>
                  </a:outerShdw>
                </a:effectLst>
                <a:uLnTx/>
                <a:uFillTx/>
                <a:latin typeface="+mj-lt"/>
                <a:ea typeface="+mj-ea"/>
                <a:cs typeface="+mj-cs"/>
              </a:rPr>
              <a:t>4. STAFF-FGM Cross-Calibration:</a:t>
            </a:r>
            <a:endParaRPr kumimoji="0" lang="fr-FR" sz="2800" b="1" i="0" u="none" strike="noStrike" kern="1200" cap="none" spc="0" normalizeH="0" baseline="0" noProof="0" dirty="0">
              <a:ln>
                <a:noFill/>
              </a:ln>
              <a:solidFill>
                <a:schemeClr val="tx2"/>
              </a:solidFill>
              <a:effectLst>
                <a:outerShdw blurRad="31750" dist="25400" dir="5400000" algn="tl" rotWithShape="0">
                  <a:srgbClr val="000000">
                    <a:alpha val="25000"/>
                  </a:srgbClr>
                </a:outerShdw>
              </a:effectLst>
              <a:uLnTx/>
              <a:uFillTx/>
              <a:latin typeface="+mj-lt"/>
              <a:ea typeface="+mj-ea"/>
              <a:cs typeface="+mj-cs"/>
            </a:endParaRPr>
          </a:p>
        </p:txBody>
      </p:sp>
      <p:pic>
        <p:nvPicPr>
          <p:cNvPr id="12" name="Picture 4" descr="logo_LPP"/>
          <p:cNvPicPr>
            <a:picLocks noChangeAspect="1" noChangeArrowheads="1"/>
          </p:cNvPicPr>
          <p:nvPr/>
        </p:nvPicPr>
        <p:blipFill>
          <a:blip r:embed="rId3" cstate="print"/>
          <a:srcRect/>
          <a:stretch>
            <a:fillRect/>
          </a:stretch>
        </p:blipFill>
        <p:spPr bwMode="auto">
          <a:xfrm>
            <a:off x="7343775" y="6323013"/>
            <a:ext cx="1800225" cy="534987"/>
          </a:xfrm>
          <a:prstGeom prst="rect">
            <a:avLst/>
          </a:prstGeom>
          <a:noFill/>
          <a:ln w="9525">
            <a:noFill/>
            <a:miter lim="800000"/>
            <a:headEnd/>
            <a:tailEnd/>
          </a:ln>
        </p:spPr>
      </p:pic>
      <p:sp>
        <p:nvSpPr>
          <p:cNvPr id="14" name="Espace réservé du pied de page 7"/>
          <p:cNvSpPr>
            <a:spLocks noGrp="1"/>
          </p:cNvSpPr>
          <p:nvPr>
            <p:ph type="ftr" sz="quarter" idx="11"/>
          </p:nvPr>
        </p:nvSpPr>
        <p:spPr>
          <a:xfrm>
            <a:off x="3707904" y="6408738"/>
            <a:ext cx="3455144" cy="365125"/>
          </a:xfrm>
        </p:spPr>
        <p:txBody>
          <a:bodyPr/>
          <a:lstStyle/>
          <a:p>
            <a:pPr>
              <a:defRPr/>
            </a:pPr>
            <a:r>
              <a:rPr lang="en-US" dirty="0" smtClean="0"/>
              <a:t>15th Cross-Calibration Workshop / 17-19 April 2012</a:t>
            </a:r>
            <a:endParaRPr lang="fr-FR" dirty="0"/>
          </a:p>
        </p:txBody>
      </p:sp>
      <p:sp>
        <p:nvSpPr>
          <p:cNvPr id="15" name="Espace réservé du numéro de diapositive 6"/>
          <p:cNvSpPr>
            <a:spLocks noGrp="1"/>
          </p:cNvSpPr>
          <p:nvPr>
            <p:ph type="sldNum" sz="quarter" idx="12"/>
          </p:nvPr>
        </p:nvSpPr>
        <p:spPr>
          <a:xfrm>
            <a:off x="143669" y="6408738"/>
            <a:ext cx="366712" cy="365125"/>
          </a:xfrm>
        </p:spPr>
        <p:txBody>
          <a:bodyPr/>
          <a:lstStyle/>
          <a:p>
            <a:pPr>
              <a:defRPr/>
            </a:pPr>
            <a:fld id="{DF71D2E0-7025-46CF-91CA-15BE805886EE}" type="slidenum">
              <a:rPr lang="fr-FR" sz="1600" b="1" smtClean="0">
                <a:solidFill>
                  <a:schemeClr val="bg1"/>
                </a:solidFill>
              </a:rPr>
              <a:pPr>
                <a:defRPr/>
              </a:pPr>
              <a:t>9</a:t>
            </a:fld>
            <a:endParaRPr lang="fr-FR" sz="1600" b="1" dirty="0">
              <a:solidFill>
                <a:schemeClr val="bg1"/>
              </a:solidFill>
            </a:endParaRPr>
          </a:p>
        </p:txBody>
      </p:sp>
      <p:sp>
        <p:nvSpPr>
          <p:cNvPr id="16" name="Text Box 5"/>
          <p:cNvSpPr txBox="1">
            <a:spLocks noChangeArrowheads="1"/>
          </p:cNvSpPr>
          <p:nvPr/>
        </p:nvSpPr>
        <p:spPr bwMode="auto">
          <a:xfrm>
            <a:off x="510381" y="893763"/>
            <a:ext cx="2492991" cy="369332"/>
          </a:xfrm>
          <a:prstGeom prst="rect">
            <a:avLst/>
          </a:prstGeom>
          <a:noFill/>
          <a:ln w="9525" algn="ctr">
            <a:noFill/>
            <a:miter lim="800000"/>
            <a:headEnd/>
            <a:tailEnd/>
          </a:ln>
        </p:spPr>
        <p:txBody>
          <a:bodyPr wrap="none">
            <a:spAutoFit/>
          </a:bodyPr>
          <a:lstStyle/>
          <a:p>
            <a:pPr algn="ctr"/>
            <a:r>
              <a:rPr lang="en-US" b="1" dirty="0" smtClean="0">
                <a:solidFill>
                  <a:schemeClr val="tx2"/>
                </a:solidFill>
              </a:rPr>
              <a:t>a. The old calibration</a:t>
            </a:r>
            <a:endParaRPr lang="fr-FR" b="1" dirty="0">
              <a:solidFill>
                <a:schemeClr val="tx2"/>
              </a:solidFill>
            </a:endParaRPr>
          </a:p>
        </p:txBody>
      </p:sp>
      <p:sp>
        <p:nvSpPr>
          <p:cNvPr id="17" name="Forme libre 16"/>
          <p:cNvSpPr/>
          <p:nvPr/>
        </p:nvSpPr>
        <p:spPr>
          <a:xfrm>
            <a:off x="950438" y="1534399"/>
            <a:ext cx="2178424" cy="1059329"/>
          </a:xfrm>
          <a:custGeom>
            <a:avLst/>
            <a:gdLst>
              <a:gd name="connsiteX0" fmla="*/ 0 w 2178424"/>
              <a:gd name="connsiteY0" fmla="*/ 443753 h 1059329"/>
              <a:gd name="connsiteX1" fmla="*/ 349624 w 2178424"/>
              <a:gd name="connsiteY1" fmla="*/ 94129 h 1059329"/>
              <a:gd name="connsiteX2" fmla="*/ 762000 w 2178424"/>
              <a:gd name="connsiteY2" fmla="*/ 1008529 h 1059329"/>
              <a:gd name="connsiteX3" fmla="*/ 1129553 w 2178424"/>
              <a:gd name="connsiteY3" fmla="*/ 398929 h 1059329"/>
              <a:gd name="connsiteX4" fmla="*/ 1380565 w 2178424"/>
              <a:gd name="connsiteY4" fmla="*/ 103094 h 1059329"/>
              <a:gd name="connsiteX5" fmla="*/ 1775012 w 2178424"/>
              <a:gd name="connsiteY5" fmla="*/ 927847 h 1059329"/>
              <a:gd name="connsiteX6" fmla="*/ 2160494 w 2178424"/>
              <a:gd name="connsiteY6" fmla="*/ 210671 h 1059329"/>
              <a:gd name="connsiteX7" fmla="*/ 2160494 w 2178424"/>
              <a:gd name="connsiteY7" fmla="*/ 210671 h 1059329"/>
              <a:gd name="connsiteX8" fmla="*/ 2178424 w 2178424"/>
              <a:gd name="connsiteY8" fmla="*/ 156882 h 1059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8424" h="1059329">
                <a:moveTo>
                  <a:pt x="0" y="443753"/>
                </a:moveTo>
                <a:cubicBezTo>
                  <a:pt x="111312" y="221876"/>
                  <a:pt x="222624" y="0"/>
                  <a:pt x="349624" y="94129"/>
                </a:cubicBezTo>
                <a:cubicBezTo>
                  <a:pt x="476624" y="188258"/>
                  <a:pt x="632012" y="957729"/>
                  <a:pt x="762000" y="1008529"/>
                </a:cubicBezTo>
                <a:cubicBezTo>
                  <a:pt x="891988" y="1059329"/>
                  <a:pt x="1026459" y="549835"/>
                  <a:pt x="1129553" y="398929"/>
                </a:cubicBezTo>
                <a:cubicBezTo>
                  <a:pt x="1232647" y="248023"/>
                  <a:pt x="1272989" y="14941"/>
                  <a:pt x="1380565" y="103094"/>
                </a:cubicBezTo>
                <a:cubicBezTo>
                  <a:pt x="1488141" y="191247"/>
                  <a:pt x="1645024" y="909918"/>
                  <a:pt x="1775012" y="927847"/>
                </a:cubicBezTo>
                <a:cubicBezTo>
                  <a:pt x="1905000" y="945776"/>
                  <a:pt x="2160494" y="210671"/>
                  <a:pt x="2160494" y="210671"/>
                </a:cubicBezTo>
                <a:lnTo>
                  <a:pt x="2160494" y="210671"/>
                </a:lnTo>
                <a:lnTo>
                  <a:pt x="2178424" y="156882"/>
                </a:lnTo>
              </a:path>
            </a:pathLst>
          </a:cu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18" name="Forme libre 17"/>
          <p:cNvSpPr/>
          <p:nvPr/>
        </p:nvSpPr>
        <p:spPr>
          <a:xfrm>
            <a:off x="1008709" y="1471647"/>
            <a:ext cx="2039470" cy="1131046"/>
          </a:xfrm>
          <a:custGeom>
            <a:avLst/>
            <a:gdLst>
              <a:gd name="connsiteX0" fmla="*/ 4482 w 2039470"/>
              <a:gd name="connsiteY0" fmla="*/ 452717 h 1131046"/>
              <a:gd name="connsiteX1" fmla="*/ 4482 w 2039470"/>
              <a:gd name="connsiteY1" fmla="*/ 291352 h 1131046"/>
              <a:gd name="connsiteX2" fmla="*/ 31376 w 2039470"/>
              <a:gd name="connsiteY2" fmla="*/ 389964 h 1131046"/>
              <a:gd name="connsiteX3" fmla="*/ 58270 w 2039470"/>
              <a:gd name="connsiteY3" fmla="*/ 210670 h 1131046"/>
              <a:gd name="connsiteX4" fmla="*/ 67235 w 2039470"/>
              <a:gd name="connsiteY4" fmla="*/ 354105 h 1131046"/>
              <a:gd name="connsiteX5" fmla="*/ 129988 w 2039470"/>
              <a:gd name="connsiteY5" fmla="*/ 85164 h 1131046"/>
              <a:gd name="connsiteX6" fmla="*/ 165847 w 2039470"/>
              <a:gd name="connsiteY6" fmla="*/ 273423 h 1131046"/>
              <a:gd name="connsiteX7" fmla="*/ 201706 w 2039470"/>
              <a:gd name="connsiteY7" fmla="*/ 40340 h 1131046"/>
              <a:gd name="connsiteX8" fmla="*/ 210670 w 2039470"/>
              <a:gd name="connsiteY8" fmla="*/ 237564 h 1131046"/>
              <a:gd name="connsiteX9" fmla="*/ 246529 w 2039470"/>
              <a:gd name="connsiteY9" fmla="*/ 85164 h 1131046"/>
              <a:gd name="connsiteX10" fmla="*/ 264459 w 2039470"/>
              <a:gd name="connsiteY10" fmla="*/ 246529 h 1131046"/>
              <a:gd name="connsiteX11" fmla="*/ 327211 w 2039470"/>
              <a:gd name="connsiteY11" fmla="*/ 129987 h 1131046"/>
              <a:gd name="connsiteX12" fmla="*/ 327211 w 2039470"/>
              <a:gd name="connsiteY12" fmla="*/ 389964 h 1131046"/>
              <a:gd name="connsiteX13" fmla="*/ 372035 w 2039470"/>
              <a:gd name="connsiteY13" fmla="*/ 210670 h 1131046"/>
              <a:gd name="connsiteX14" fmla="*/ 389964 w 2039470"/>
              <a:gd name="connsiteY14" fmla="*/ 443752 h 1131046"/>
              <a:gd name="connsiteX15" fmla="*/ 416859 w 2039470"/>
              <a:gd name="connsiteY15" fmla="*/ 327211 h 1131046"/>
              <a:gd name="connsiteX16" fmla="*/ 443753 w 2039470"/>
              <a:gd name="connsiteY16" fmla="*/ 614081 h 1131046"/>
              <a:gd name="connsiteX17" fmla="*/ 470647 w 2039470"/>
              <a:gd name="connsiteY17" fmla="*/ 425823 h 1131046"/>
              <a:gd name="connsiteX18" fmla="*/ 497541 w 2039470"/>
              <a:gd name="connsiteY18" fmla="*/ 721658 h 1131046"/>
              <a:gd name="connsiteX19" fmla="*/ 524435 w 2039470"/>
              <a:gd name="connsiteY19" fmla="*/ 587187 h 1131046"/>
              <a:gd name="connsiteX20" fmla="*/ 551329 w 2039470"/>
              <a:gd name="connsiteY20" fmla="*/ 900952 h 1131046"/>
              <a:gd name="connsiteX21" fmla="*/ 578223 w 2039470"/>
              <a:gd name="connsiteY21" fmla="*/ 721658 h 1131046"/>
              <a:gd name="connsiteX22" fmla="*/ 605117 w 2039470"/>
              <a:gd name="connsiteY22" fmla="*/ 1017493 h 1131046"/>
              <a:gd name="connsiteX23" fmla="*/ 632011 w 2039470"/>
              <a:gd name="connsiteY23" fmla="*/ 883023 h 1131046"/>
              <a:gd name="connsiteX24" fmla="*/ 640976 w 2039470"/>
              <a:gd name="connsiteY24" fmla="*/ 1116105 h 1131046"/>
              <a:gd name="connsiteX25" fmla="*/ 685800 w 2039470"/>
              <a:gd name="connsiteY25" fmla="*/ 918881 h 1131046"/>
              <a:gd name="connsiteX26" fmla="*/ 721659 w 2039470"/>
              <a:gd name="connsiteY26" fmla="*/ 1125070 h 1131046"/>
              <a:gd name="connsiteX27" fmla="*/ 775447 w 2039470"/>
              <a:gd name="connsiteY27" fmla="*/ 883023 h 1131046"/>
              <a:gd name="connsiteX28" fmla="*/ 811306 w 2039470"/>
              <a:gd name="connsiteY28" fmla="*/ 1080246 h 1131046"/>
              <a:gd name="connsiteX29" fmla="*/ 865094 w 2039470"/>
              <a:gd name="connsiteY29" fmla="*/ 784411 h 1131046"/>
              <a:gd name="connsiteX30" fmla="*/ 874059 w 2039470"/>
              <a:gd name="connsiteY30" fmla="*/ 945776 h 1131046"/>
              <a:gd name="connsiteX31" fmla="*/ 900953 w 2039470"/>
              <a:gd name="connsiteY31" fmla="*/ 694764 h 1131046"/>
              <a:gd name="connsiteX32" fmla="*/ 936811 w 2039470"/>
              <a:gd name="connsiteY32" fmla="*/ 847164 h 1131046"/>
              <a:gd name="connsiteX33" fmla="*/ 972670 w 2039470"/>
              <a:gd name="connsiteY33" fmla="*/ 497540 h 1131046"/>
              <a:gd name="connsiteX34" fmla="*/ 990600 w 2039470"/>
              <a:gd name="connsiteY34" fmla="*/ 685799 h 1131046"/>
              <a:gd name="connsiteX35" fmla="*/ 1035423 w 2039470"/>
              <a:gd name="connsiteY35" fmla="*/ 318246 h 1131046"/>
              <a:gd name="connsiteX36" fmla="*/ 1044388 w 2039470"/>
              <a:gd name="connsiteY36" fmla="*/ 623046 h 1131046"/>
              <a:gd name="connsiteX37" fmla="*/ 1125070 w 2039470"/>
              <a:gd name="connsiteY37" fmla="*/ 201705 h 1131046"/>
              <a:gd name="connsiteX38" fmla="*/ 1134035 w 2039470"/>
              <a:gd name="connsiteY38" fmla="*/ 479611 h 1131046"/>
              <a:gd name="connsiteX39" fmla="*/ 1187823 w 2039470"/>
              <a:gd name="connsiteY39" fmla="*/ 31376 h 1131046"/>
              <a:gd name="connsiteX40" fmla="*/ 1205753 w 2039470"/>
              <a:gd name="connsiteY40" fmla="*/ 291352 h 1131046"/>
              <a:gd name="connsiteX41" fmla="*/ 1232647 w 2039470"/>
              <a:gd name="connsiteY41" fmla="*/ 85164 h 1131046"/>
              <a:gd name="connsiteX42" fmla="*/ 1268506 w 2039470"/>
              <a:gd name="connsiteY42" fmla="*/ 327211 h 1131046"/>
              <a:gd name="connsiteX43" fmla="*/ 1304364 w 2039470"/>
              <a:gd name="connsiteY43" fmla="*/ 49305 h 1131046"/>
              <a:gd name="connsiteX44" fmla="*/ 1313329 w 2039470"/>
              <a:gd name="connsiteY44" fmla="*/ 318246 h 1131046"/>
              <a:gd name="connsiteX45" fmla="*/ 1340223 w 2039470"/>
              <a:gd name="connsiteY45" fmla="*/ 49305 h 1131046"/>
              <a:gd name="connsiteX46" fmla="*/ 1367117 w 2039470"/>
              <a:gd name="connsiteY46" fmla="*/ 389964 h 1131046"/>
              <a:gd name="connsiteX47" fmla="*/ 1385047 w 2039470"/>
              <a:gd name="connsiteY47" fmla="*/ 156881 h 1131046"/>
              <a:gd name="connsiteX48" fmla="*/ 1420906 w 2039470"/>
              <a:gd name="connsiteY48" fmla="*/ 506505 h 1131046"/>
              <a:gd name="connsiteX49" fmla="*/ 1429870 w 2039470"/>
              <a:gd name="connsiteY49" fmla="*/ 246529 h 1131046"/>
              <a:gd name="connsiteX50" fmla="*/ 1474694 w 2039470"/>
              <a:gd name="connsiteY50" fmla="*/ 623046 h 1131046"/>
              <a:gd name="connsiteX51" fmla="*/ 1492623 w 2039470"/>
              <a:gd name="connsiteY51" fmla="*/ 389964 h 1131046"/>
              <a:gd name="connsiteX52" fmla="*/ 1519517 w 2039470"/>
              <a:gd name="connsiteY52" fmla="*/ 793376 h 1131046"/>
              <a:gd name="connsiteX53" fmla="*/ 1555376 w 2039470"/>
              <a:gd name="connsiteY53" fmla="*/ 587187 h 1131046"/>
              <a:gd name="connsiteX54" fmla="*/ 1582270 w 2039470"/>
              <a:gd name="connsiteY54" fmla="*/ 883023 h 1131046"/>
              <a:gd name="connsiteX55" fmla="*/ 1618129 w 2039470"/>
              <a:gd name="connsiteY55" fmla="*/ 694764 h 1131046"/>
              <a:gd name="connsiteX56" fmla="*/ 1636059 w 2039470"/>
              <a:gd name="connsiteY56" fmla="*/ 1053352 h 1131046"/>
              <a:gd name="connsiteX57" fmla="*/ 1689847 w 2039470"/>
              <a:gd name="connsiteY57" fmla="*/ 811305 h 1131046"/>
              <a:gd name="connsiteX58" fmla="*/ 1770529 w 2039470"/>
              <a:gd name="connsiteY58" fmla="*/ 1062317 h 1131046"/>
              <a:gd name="connsiteX59" fmla="*/ 1788459 w 2039470"/>
              <a:gd name="connsiteY59" fmla="*/ 793376 h 1131046"/>
              <a:gd name="connsiteX60" fmla="*/ 1815353 w 2039470"/>
              <a:gd name="connsiteY60" fmla="*/ 981634 h 1131046"/>
              <a:gd name="connsiteX61" fmla="*/ 1842247 w 2039470"/>
              <a:gd name="connsiteY61" fmla="*/ 694764 h 1131046"/>
              <a:gd name="connsiteX62" fmla="*/ 1851211 w 2039470"/>
              <a:gd name="connsiteY62" fmla="*/ 918881 h 1131046"/>
              <a:gd name="connsiteX63" fmla="*/ 1878106 w 2039470"/>
              <a:gd name="connsiteY63" fmla="*/ 649940 h 1131046"/>
              <a:gd name="connsiteX64" fmla="*/ 1905000 w 2039470"/>
              <a:gd name="connsiteY64" fmla="*/ 820270 h 1131046"/>
              <a:gd name="connsiteX65" fmla="*/ 1922929 w 2039470"/>
              <a:gd name="connsiteY65" fmla="*/ 569258 h 1131046"/>
              <a:gd name="connsiteX66" fmla="*/ 1949823 w 2039470"/>
              <a:gd name="connsiteY66" fmla="*/ 730623 h 1131046"/>
              <a:gd name="connsiteX67" fmla="*/ 1967753 w 2039470"/>
              <a:gd name="connsiteY67" fmla="*/ 488576 h 1131046"/>
              <a:gd name="connsiteX68" fmla="*/ 2003611 w 2039470"/>
              <a:gd name="connsiteY68" fmla="*/ 658905 h 1131046"/>
              <a:gd name="connsiteX69" fmla="*/ 2003611 w 2039470"/>
              <a:gd name="connsiteY69" fmla="*/ 389964 h 1131046"/>
              <a:gd name="connsiteX70" fmla="*/ 2030506 w 2039470"/>
              <a:gd name="connsiteY70" fmla="*/ 524434 h 1131046"/>
              <a:gd name="connsiteX71" fmla="*/ 2039470 w 2039470"/>
              <a:gd name="connsiteY71" fmla="*/ 515470 h 1131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039470" h="1131046">
                <a:moveTo>
                  <a:pt x="4482" y="452717"/>
                </a:moveTo>
                <a:cubicBezTo>
                  <a:pt x="2241" y="377264"/>
                  <a:pt x="0" y="301811"/>
                  <a:pt x="4482" y="291352"/>
                </a:cubicBezTo>
                <a:cubicBezTo>
                  <a:pt x="8964" y="280893"/>
                  <a:pt x="22411" y="403411"/>
                  <a:pt x="31376" y="389964"/>
                </a:cubicBezTo>
                <a:cubicBezTo>
                  <a:pt x="40341" y="376517"/>
                  <a:pt x="52294" y="216646"/>
                  <a:pt x="58270" y="210670"/>
                </a:cubicBezTo>
                <a:cubicBezTo>
                  <a:pt x="64246" y="204694"/>
                  <a:pt x="55282" y="375023"/>
                  <a:pt x="67235" y="354105"/>
                </a:cubicBezTo>
                <a:cubicBezTo>
                  <a:pt x="79188" y="333187"/>
                  <a:pt x="113553" y="98611"/>
                  <a:pt x="129988" y="85164"/>
                </a:cubicBezTo>
                <a:cubicBezTo>
                  <a:pt x="146423" y="71717"/>
                  <a:pt x="153894" y="280894"/>
                  <a:pt x="165847" y="273423"/>
                </a:cubicBezTo>
                <a:cubicBezTo>
                  <a:pt x="177800" y="265952"/>
                  <a:pt x="194236" y="46316"/>
                  <a:pt x="201706" y="40340"/>
                </a:cubicBezTo>
                <a:cubicBezTo>
                  <a:pt x="209176" y="34364"/>
                  <a:pt x="203200" y="230093"/>
                  <a:pt x="210670" y="237564"/>
                </a:cubicBezTo>
                <a:cubicBezTo>
                  <a:pt x="218140" y="245035"/>
                  <a:pt x="237564" y="83670"/>
                  <a:pt x="246529" y="85164"/>
                </a:cubicBezTo>
                <a:cubicBezTo>
                  <a:pt x="255494" y="86658"/>
                  <a:pt x="251012" y="239059"/>
                  <a:pt x="264459" y="246529"/>
                </a:cubicBezTo>
                <a:cubicBezTo>
                  <a:pt x="277906" y="254000"/>
                  <a:pt x="316752" y="106081"/>
                  <a:pt x="327211" y="129987"/>
                </a:cubicBezTo>
                <a:cubicBezTo>
                  <a:pt x="337670" y="153893"/>
                  <a:pt x="319740" y="376517"/>
                  <a:pt x="327211" y="389964"/>
                </a:cubicBezTo>
                <a:cubicBezTo>
                  <a:pt x="334682" y="403411"/>
                  <a:pt x="361576" y="201705"/>
                  <a:pt x="372035" y="210670"/>
                </a:cubicBezTo>
                <a:cubicBezTo>
                  <a:pt x="382494" y="219635"/>
                  <a:pt x="382493" y="424329"/>
                  <a:pt x="389964" y="443752"/>
                </a:cubicBezTo>
                <a:cubicBezTo>
                  <a:pt x="397435" y="463176"/>
                  <a:pt x="407894" y="298823"/>
                  <a:pt x="416859" y="327211"/>
                </a:cubicBezTo>
                <a:cubicBezTo>
                  <a:pt x="425824" y="355599"/>
                  <a:pt x="434788" y="597646"/>
                  <a:pt x="443753" y="614081"/>
                </a:cubicBezTo>
                <a:cubicBezTo>
                  <a:pt x="452718" y="630516"/>
                  <a:pt x="461682" y="407894"/>
                  <a:pt x="470647" y="425823"/>
                </a:cubicBezTo>
                <a:cubicBezTo>
                  <a:pt x="479612" y="443752"/>
                  <a:pt x="488576" y="694764"/>
                  <a:pt x="497541" y="721658"/>
                </a:cubicBezTo>
                <a:cubicBezTo>
                  <a:pt x="506506" y="748552"/>
                  <a:pt x="515470" y="557305"/>
                  <a:pt x="524435" y="587187"/>
                </a:cubicBezTo>
                <a:cubicBezTo>
                  <a:pt x="533400" y="617069"/>
                  <a:pt x="542364" y="878540"/>
                  <a:pt x="551329" y="900952"/>
                </a:cubicBezTo>
                <a:cubicBezTo>
                  <a:pt x="560294" y="923364"/>
                  <a:pt x="569258" y="702234"/>
                  <a:pt x="578223" y="721658"/>
                </a:cubicBezTo>
                <a:cubicBezTo>
                  <a:pt x="587188" y="741082"/>
                  <a:pt x="596152" y="990599"/>
                  <a:pt x="605117" y="1017493"/>
                </a:cubicBezTo>
                <a:cubicBezTo>
                  <a:pt x="614082" y="1044387"/>
                  <a:pt x="626035" y="866588"/>
                  <a:pt x="632011" y="883023"/>
                </a:cubicBezTo>
                <a:cubicBezTo>
                  <a:pt x="637987" y="899458"/>
                  <a:pt x="632011" y="1110129"/>
                  <a:pt x="640976" y="1116105"/>
                </a:cubicBezTo>
                <a:cubicBezTo>
                  <a:pt x="649941" y="1122081"/>
                  <a:pt x="672353" y="917387"/>
                  <a:pt x="685800" y="918881"/>
                </a:cubicBezTo>
                <a:cubicBezTo>
                  <a:pt x="699247" y="920375"/>
                  <a:pt x="706718" y="1131046"/>
                  <a:pt x="721659" y="1125070"/>
                </a:cubicBezTo>
                <a:cubicBezTo>
                  <a:pt x="736600" y="1119094"/>
                  <a:pt x="760506" y="890494"/>
                  <a:pt x="775447" y="883023"/>
                </a:cubicBezTo>
                <a:cubicBezTo>
                  <a:pt x="790388" y="875552"/>
                  <a:pt x="796365" y="1096681"/>
                  <a:pt x="811306" y="1080246"/>
                </a:cubicBezTo>
                <a:cubicBezTo>
                  <a:pt x="826247" y="1063811"/>
                  <a:pt x="854635" y="806823"/>
                  <a:pt x="865094" y="784411"/>
                </a:cubicBezTo>
                <a:cubicBezTo>
                  <a:pt x="875553" y="761999"/>
                  <a:pt x="868083" y="960717"/>
                  <a:pt x="874059" y="945776"/>
                </a:cubicBezTo>
                <a:cubicBezTo>
                  <a:pt x="880035" y="930835"/>
                  <a:pt x="890494" y="711199"/>
                  <a:pt x="900953" y="694764"/>
                </a:cubicBezTo>
                <a:cubicBezTo>
                  <a:pt x="911412" y="678329"/>
                  <a:pt x="924858" y="880035"/>
                  <a:pt x="936811" y="847164"/>
                </a:cubicBezTo>
                <a:cubicBezTo>
                  <a:pt x="948764" y="814293"/>
                  <a:pt x="963705" y="524434"/>
                  <a:pt x="972670" y="497540"/>
                </a:cubicBezTo>
                <a:cubicBezTo>
                  <a:pt x="981635" y="470646"/>
                  <a:pt x="980141" y="715681"/>
                  <a:pt x="990600" y="685799"/>
                </a:cubicBezTo>
                <a:cubicBezTo>
                  <a:pt x="1001059" y="655917"/>
                  <a:pt x="1026458" y="328705"/>
                  <a:pt x="1035423" y="318246"/>
                </a:cubicBezTo>
                <a:cubicBezTo>
                  <a:pt x="1044388" y="307787"/>
                  <a:pt x="1029447" y="642470"/>
                  <a:pt x="1044388" y="623046"/>
                </a:cubicBezTo>
                <a:cubicBezTo>
                  <a:pt x="1059329" y="603623"/>
                  <a:pt x="1110129" y="225611"/>
                  <a:pt x="1125070" y="201705"/>
                </a:cubicBezTo>
                <a:cubicBezTo>
                  <a:pt x="1140011" y="177799"/>
                  <a:pt x="1123576" y="507999"/>
                  <a:pt x="1134035" y="479611"/>
                </a:cubicBezTo>
                <a:cubicBezTo>
                  <a:pt x="1144494" y="451223"/>
                  <a:pt x="1175870" y="62753"/>
                  <a:pt x="1187823" y="31376"/>
                </a:cubicBezTo>
                <a:cubicBezTo>
                  <a:pt x="1199776" y="0"/>
                  <a:pt x="1198282" y="282387"/>
                  <a:pt x="1205753" y="291352"/>
                </a:cubicBezTo>
                <a:cubicBezTo>
                  <a:pt x="1213224" y="300317"/>
                  <a:pt x="1222188" y="79188"/>
                  <a:pt x="1232647" y="85164"/>
                </a:cubicBezTo>
                <a:cubicBezTo>
                  <a:pt x="1243106" y="91140"/>
                  <a:pt x="1256553" y="333187"/>
                  <a:pt x="1268506" y="327211"/>
                </a:cubicBezTo>
                <a:cubicBezTo>
                  <a:pt x="1280459" y="321235"/>
                  <a:pt x="1296893" y="50799"/>
                  <a:pt x="1304364" y="49305"/>
                </a:cubicBezTo>
                <a:cubicBezTo>
                  <a:pt x="1311835" y="47811"/>
                  <a:pt x="1307353" y="318246"/>
                  <a:pt x="1313329" y="318246"/>
                </a:cubicBezTo>
                <a:cubicBezTo>
                  <a:pt x="1319305" y="318246"/>
                  <a:pt x="1331258" y="37352"/>
                  <a:pt x="1340223" y="49305"/>
                </a:cubicBezTo>
                <a:cubicBezTo>
                  <a:pt x="1349188" y="61258"/>
                  <a:pt x="1359646" y="372035"/>
                  <a:pt x="1367117" y="389964"/>
                </a:cubicBezTo>
                <a:cubicBezTo>
                  <a:pt x="1374588" y="407893"/>
                  <a:pt x="1376082" y="137458"/>
                  <a:pt x="1385047" y="156881"/>
                </a:cubicBezTo>
                <a:cubicBezTo>
                  <a:pt x="1394012" y="176304"/>
                  <a:pt x="1413436" y="491564"/>
                  <a:pt x="1420906" y="506505"/>
                </a:cubicBezTo>
                <a:cubicBezTo>
                  <a:pt x="1428376" y="521446"/>
                  <a:pt x="1420905" y="227105"/>
                  <a:pt x="1429870" y="246529"/>
                </a:cubicBezTo>
                <a:cubicBezTo>
                  <a:pt x="1438835" y="265953"/>
                  <a:pt x="1464235" y="599140"/>
                  <a:pt x="1474694" y="623046"/>
                </a:cubicBezTo>
                <a:cubicBezTo>
                  <a:pt x="1485153" y="646952"/>
                  <a:pt x="1485153" y="361576"/>
                  <a:pt x="1492623" y="389964"/>
                </a:cubicBezTo>
                <a:cubicBezTo>
                  <a:pt x="1500093" y="418352"/>
                  <a:pt x="1509058" y="760506"/>
                  <a:pt x="1519517" y="793376"/>
                </a:cubicBezTo>
                <a:cubicBezTo>
                  <a:pt x="1529976" y="826246"/>
                  <a:pt x="1544917" y="572246"/>
                  <a:pt x="1555376" y="587187"/>
                </a:cubicBezTo>
                <a:cubicBezTo>
                  <a:pt x="1565835" y="602128"/>
                  <a:pt x="1571811" y="865094"/>
                  <a:pt x="1582270" y="883023"/>
                </a:cubicBezTo>
                <a:cubicBezTo>
                  <a:pt x="1592729" y="900953"/>
                  <a:pt x="1609164" y="666376"/>
                  <a:pt x="1618129" y="694764"/>
                </a:cubicBezTo>
                <a:cubicBezTo>
                  <a:pt x="1627094" y="723152"/>
                  <a:pt x="1624106" y="1033929"/>
                  <a:pt x="1636059" y="1053352"/>
                </a:cubicBezTo>
                <a:cubicBezTo>
                  <a:pt x="1648012" y="1072775"/>
                  <a:pt x="1667435" y="809811"/>
                  <a:pt x="1689847" y="811305"/>
                </a:cubicBezTo>
                <a:cubicBezTo>
                  <a:pt x="1712259" y="812799"/>
                  <a:pt x="1754094" y="1065305"/>
                  <a:pt x="1770529" y="1062317"/>
                </a:cubicBezTo>
                <a:cubicBezTo>
                  <a:pt x="1786964" y="1059329"/>
                  <a:pt x="1780988" y="806823"/>
                  <a:pt x="1788459" y="793376"/>
                </a:cubicBezTo>
                <a:cubicBezTo>
                  <a:pt x="1795930" y="779929"/>
                  <a:pt x="1806388" y="998069"/>
                  <a:pt x="1815353" y="981634"/>
                </a:cubicBezTo>
                <a:cubicBezTo>
                  <a:pt x="1824318" y="965199"/>
                  <a:pt x="1836271" y="705223"/>
                  <a:pt x="1842247" y="694764"/>
                </a:cubicBezTo>
                <a:cubicBezTo>
                  <a:pt x="1848223" y="684305"/>
                  <a:pt x="1845235" y="926352"/>
                  <a:pt x="1851211" y="918881"/>
                </a:cubicBezTo>
                <a:cubicBezTo>
                  <a:pt x="1857188" y="911410"/>
                  <a:pt x="1869141" y="666375"/>
                  <a:pt x="1878106" y="649940"/>
                </a:cubicBezTo>
                <a:cubicBezTo>
                  <a:pt x="1887071" y="633505"/>
                  <a:pt x="1897530" y="833717"/>
                  <a:pt x="1905000" y="820270"/>
                </a:cubicBezTo>
                <a:cubicBezTo>
                  <a:pt x="1912471" y="806823"/>
                  <a:pt x="1915459" y="584199"/>
                  <a:pt x="1922929" y="569258"/>
                </a:cubicBezTo>
                <a:cubicBezTo>
                  <a:pt x="1930399" y="554317"/>
                  <a:pt x="1942352" y="744070"/>
                  <a:pt x="1949823" y="730623"/>
                </a:cubicBezTo>
                <a:cubicBezTo>
                  <a:pt x="1957294" y="717176"/>
                  <a:pt x="1958788" y="500529"/>
                  <a:pt x="1967753" y="488576"/>
                </a:cubicBezTo>
                <a:cubicBezTo>
                  <a:pt x="1976718" y="476623"/>
                  <a:pt x="1997635" y="675340"/>
                  <a:pt x="2003611" y="658905"/>
                </a:cubicBezTo>
                <a:cubicBezTo>
                  <a:pt x="2009587" y="642470"/>
                  <a:pt x="1999128" y="412376"/>
                  <a:pt x="2003611" y="389964"/>
                </a:cubicBezTo>
                <a:cubicBezTo>
                  <a:pt x="2008094" y="367552"/>
                  <a:pt x="2024529" y="503516"/>
                  <a:pt x="2030506" y="524434"/>
                </a:cubicBezTo>
                <a:cubicBezTo>
                  <a:pt x="2036483" y="545352"/>
                  <a:pt x="2037976" y="530411"/>
                  <a:pt x="2039470" y="51547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9" name="Connecteur droit 18"/>
          <p:cNvCxnSpPr/>
          <p:nvPr/>
        </p:nvCxnSpPr>
        <p:spPr>
          <a:xfrm rot="5400000">
            <a:off x="286820" y="2135265"/>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Connecteur droit 19"/>
          <p:cNvCxnSpPr/>
          <p:nvPr/>
        </p:nvCxnSpPr>
        <p:spPr>
          <a:xfrm rot="5400000">
            <a:off x="2466038" y="2197223"/>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Connecteur droit avec flèche 20"/>
          <p:cNvCxnSpPr/>
          <p:nvPr/>
        </p:nvCxnSpPr>
        <p:spPr>
          <a:xfrm>
            <a:off x="999744" y="2663618"/>
            <a:ext cx="2003807" cy="1588"/>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2" name="ZoneTexte 21"/>
          <p:cNvSpPr txBox="1"/>
          <p:nvPr/>
        </p:nvSpPr>
        <p:spPr>
          <a:xfrm>
            <a:off x="1612009" y="2711618"/>
            <a:ext cx="636713" cy="276999"/>
          </a:xfrm>
          <a:prstGeom prst="rect">
            <a:avLst/>
          </a:prstGeom>
          <a:noFill/>
        </p:spPr>
        <p:txBody>
          <a:bodyPr wrap="none" rtlCol="0">
            <a:spAutoFit/>
          </a:bodyPr>
          <a:lstStyle/>
          <a:p>
            <a:r>
              <a:rPr lang="fr-FR" sz="1200" dirty="0" smtClean="0"/>
              <a:t>20 sec</a:t>
            </a:r>
            <a:endParaRPr lang="fr-FR" sz="1200" dirty="0"/>
          </a:p>
        </p:txBody>
      </p:sp>
      <p:sp>
        <p:nvSpPr>
          <p:cNvPr id="23" name="ZoneTexte 22"/>
          <p:cNvSpPr txBox="1"/>
          <p:nvPr/>
        </p:nvSpPr>
        <p:spPr>
          <a:xfrm>
            <a:off x="3702245" y="1144972"/>
            <a:ext cx="5118846" cy="923330"/>
          </a:xfrm>
          <a:prstGeom prst="rect">
            <a:avLst/>
          </a:prstGeom>
          <a:noFill/>
        </p:spPr>
        <p:txBody>
          <a:bodyPr wrap="square" rtlCol="0">
            <a:spAutoFit/>
          </a:bodyPr>
          <a:lstStyle/>
          <a:p>
            <a:r>
              <a:rPr lang="fr-FR" dirty="0" smtClean="0"/>
              <a:t>• Fit of </a:t>
            </a:r>
            <a:r>
              <a:rPr lang="fr-FR" dirty="0" err="1" smtClean="0"/>
              <a:t>Bx</a:t>
            </a:r>
            <a:r>
              <a:rPr lang="fr-FR" dirty="0" smtClean="0"/>
              <a:t> and By components in </a:t>
            </a:r>
            <a:r>
              <a:rPr lang="fr-FR" dirty="0" err="1" smtClean="0"/>
              <a:t>spinning</a:t>
            </a:r>
            <a:r>
              <a:rPr lang="fr-FR" dirty="0" smtClean="0"/>
              <a:t> system by a sine signal </a:t>
            </a:r>
            <a:r>
              <a:rPr lang="fr-FR" dirty="0" err="1" smtClean="0"/>
              <a:t>at</a:t>
            </a:r>
            <a:r>
              <a:rPr lang="fr-FR" dirty="0" smtClean="0"/>
              <a:t> spin </a:t>
            </a:r>
            <a:r>
              <a:rPr lang="fr-FR" dirty="0" err="1" smtClean="0"/>
              <a:t>frequency</a:t>
            </a:r>
            <a:r>
              <a:rPr lang="fr-FR" dirty="0" smtClean="0"/>
              <a:t> </a:t>
            </a:r>
            <a:r>
              <a:rPr lang="fr-FR" dirty="0" err="1" smtClean="0"/>
              <a:t>give</a:t>
            </a:r>
            <a:r>
              <a:rPr lang="fr-FR" dirty="0" smtClean="0"/>
              <a:t> </a:t>
            </a:r>
            <a:r>
              <a:rPr lang="fr-FR" dirty="0" err="1" smtClean="0"/>
              <a:t>estimate</a:t>
            </a:r>
            <a:r>
              <a:rPr lang="fr-FR" dirty="0" smtClean="0"/>
              <a:t> of </a:t>
            </a:r>
            <a:r>
              <a:rPr lang="fr-FR" dirty="0" err="1" smtClean="0"/>
              <a:t>Bperp</a:t>
            </a:r>
            <a:r>
              <a:rPr lang="fr-FR" dirty="0" smtClean="0"/>
              <a:t> amplitude and phase angle </a:t>
            </a:r>
            <a:r>
              <a:rPr lang="fr-FR" dirty="0" smtClean="0">
                <a:latin typeface="Symbol" pitchFamily="18" charset="2"/>
              </a:rPr>
              <a:t>f.</a:t>
            </a:r>
            <a:endParaRPr lang="fr-FR" dirty="0">
              <a:latin typeface="Symbol" pitchFamily="18" charset="2"/>
            </a:endParaRPr>
          </a:p>
        </p:txBody>
      </p:sp>
      <p:sp>
        <p:nvSpPr>
          <p:cNvPr id="24" name="ZoneTexte 23"/>
          <p:cNvSpPr txBox="1"/>
          <p:nvPr/>
        </p:nvSpPr>
        <p:spPr>
          <a:xfrm>
            <a:off x="3735593" y="2132524"/>
            <a:ext cx="4804903" cy="646331"/>
          </a:xfrm>
          <a:prstGeom prst="rect">
            <a:avLst/>
          </a:prstGeom>
          <a:noFill/>
        </p:spPr>
        <p:txBody>
          <a:bodyPr wrap="square" rtlCol="0">
            <a:spAutoFit/>
          </a:bodyPr>
          <a:lstStyle/>
          <a:p>
            <a:r>
              <a:rPr lang="fr-FR" dirty="0" smtClean="0"/>
              <a:t>• Amplitude </a:t>
            </a:r>
            <a:r>
              <a:rPr lang="fr-FR" dirty="0" err="1" smtClean="0"/>
              <a:t>assumed</a:t>
            </a:r>
            <a:r>
              <a:rPr lang="fr-FR" dirty="0" smtClean="0"/>
              <a:t> to </a:t>
            </a:r>
            <a:r>
              <a:rPr lang="fr-FR" dirty="0" err="1" smtClean="0"/>
              <a:t>be</a:t>
            </a:r>
            <a:r>
              <a:rPr lang="fr-FR" dirty="0" smtClean="0"/>
              <a:t> constant </a:t>
            </a:r>
            <a:r>
              <a:rPr lang="fr-FR" dirty="0" err="1" smtClean="0"/>
              <a:t>during</a:t>
            </a:r>
            <a:r>
              <a:rPr lang="fr-FR" dirty="0" smtClean="0"/>
              <a:t> the </a:t>
            </a:r>
            <a:r>
              <a:rPr lang="fr-FR" dirty="0" err="1" smtClean="0"/>
              <a:t>window</a:t>
            </a:r>
            <a:r>
              <a:rPr lang="fr-FR" dirty="0" smtClean="0"/>
              <a:t> </a:t>
            </a:r>
            <a:r>
              <a:rPr lang="fr-FR" dirty="0" err="1" smtClean="0"/>
              <a:t>sampling</a:t>
            </a:r>
            <a:r>
              <a:rPr lang="fr-FR" dirty="0" smtClean="0"/>
              <a:t>.</a:t>
            </a:r>
            <a:endParaRPr lang="fr-FR" dirty="0"/>
          </a:p>
        </p:txBody>
      </p:sp>
      <p:sp>
        <p:nvSpPr>
          <p:cNvPr id="25" name="Text Box 5"/>
          <p:cNvSpPr txBox="1">
            <a:spLocks noChangeArrowheads="1"/>
          </p:cNvSpPr>
          <p:nvPr/>
        </p:nvSpPr>
        <p:spPr bwMode="auto">
          <a:xfrm>
            <a:off x="598773" y="3213291"/>
            <a:ext cx="2608406" cy="369332"/>
          </a:xfrm>
          <a:prstGeom prst="rect">
            <a:avLst/>
          </a:prstGeom>
          <a:noFill/>
          <a:ln w="9525" algn="ctr">
            <a:noFill/>
            <a:miter lim="800000"/>
            <a:headEnd/>
            <a:tailEnd/>
          </a:ln>
        </p:spPr>
        <p:txBody>
          <a:bodyPr wrap="none">
            <a:spAutoFit/>
          </a:bodyPr>
          <a:lstStyle/>
          <a:p>
            <a:pPr algn="ctr"/>
            <a:r>
              <a:rPr lang="en-US" b="1" dirty="0" smtClean="0">
                <a:solidFill>
                  <a:schemeClr val="tx2"/>
                </a:solidFill>
              </a:rPr>
              <a:t>b. The new calibration</a:t>
            </a:r>
            <a:endParaRPr lang="fr-FR" b="1" dirty="0">
              <a:solidFill>
                <a:schemeClr val="tx2"/>
              </a:solidFill>
            </a:endParaRPr>
          </a:p>
        </p:txBody>
      </p:sp>
      <p:sp>
        <p:nvSpPr>
          <p:cNvPr id="26" name="Forme libre 25"/>
          <p:cNvSpPr/>
          <p:nvPr/>
        </p:nvSpPr>
        <p:spPr>
          <a:xfrm>
            <a:off x="1038830" y="3853927"/>
            <a:ext cx="2178424" cy="1059329"/>
          </a:xfrm>
          <a:custGeom>
            <a:avLst/>
            <a:gdLst>
              <a:gd name="connsiteX0" fmla="*/ 0 w 2178424"/>
              <a:gd name="connsiteY0" fmla="*/ 443753 h 1059329"/>
              <a:gd name="connsiteX1" fmla="*/ 349624 w 2178424"/>
              <a:gd name="connsiteY1" fmla="*/ 94129 h 1059329"/>
              <a:gd name="connsiteX2" fmla="*/ 762000 w 2178424"/>
              <a:gd name="connsiteY2" fmla="*/ 1008529 h 1059329"/>
              <a:gd name="connsiteX3" fmla="*/ 1129553 w 2178424"/>
              <a:gd name="connsiteY3" fmla="*/ 398929 h 1059329"/>
              <a:gd name="connsiteX4" fmla="*/ 1380565 w 2178424"/>
              <a:gd name="connsiteY4" fmla="*/ 103094 h 1059329"/>
              <a:gd name="connsiteX5" fmla="*/ 1775012 w 2178424"/>
              <a:gd name="connsiteY5" fmla="*/ 927847 h 1059329"/>
              <a:gd name="connsiteX6" fmla="*/ 2160494 w 2178424"/>
              <a:gd name="connsiteY6" fmla="*/ 210671 h 1059329"/>
              <a:gd name="connsiteX7" fmla="*/ 2160494 w 2178424"/>
              <a:gd name="connsiteY7" fmla="*/ 210671 h 1059329"/>
              <a:gd name="connsiteX8" fmla="*/ 2178424 w 2178424"/>
              <a:gd name="connsiteY8" fmla="*/ 156882 h 10593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78424" h="1059329">
                <a:moveTo>
                  <a:pt x="0" y="443753"/>
                </a:moveTo>
                <a:cubicBezTo>
                  <a:pt x="111312" y="221876"/>
                  <a:pt x="222624" y="0"/>
                  <a:pt x="349624" y="94129"/>
                </a:cubicBezTo>
                <a:cubicBezTo>
                  <a:pt x="476624" y="188258"/>
                  <a:pt x="632012" y="957729"/>
                  <a:pt x="762000" y="1008529"/>
                </a:cubicBezTo>
                <a:cubicBezTo>
                  <a:pt x="891988" y="1059329"/>
                  <a:pt x="1026459" y="549835"/>
                  <a:pt x="1129553" y="398929"/>
                </a:cubicBezTo>
                <a:cubicBezTo>
                  <a:pt x="1232647" y="248023"/>
                  <a:pt x="1272989" y="14941"/>
                  <a:pt x="1380565" y="103094"/>
                </a:cubicBezTo>
                <a:cubicBezTo>
                  <a:pt x="1488141" y="191247"/>
                  <a:pt x="1645024" y="909918"/>
                  <a:pt x="1775012" y="927847"/>
                </a:cubicBezTo>
                <a:cubicBezTo>
                  <a:pt x="1905000" y="945776"/>
                  <a:pt x="2160494" y="210671"/>
                  <a:pt x="2160494" y="210671"/>
                </a:cubicBezTo>
                <a:lnTo>
                  <a:pt x="2160494" y="210671"/>
                </a:lnTo>
                <a:lnTo>
                  <a:pt x="2178424" y="156882"/>
                </a:lnTo>
              </a:path>
            </a:pathLst>
          </a:custGeom>
          <a:ln w="19050">
            <a:solidFill>
              <a:schemeClr val="accent2"/>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27" name="Forme libre 26"/>
          <p:cNvSpPr/>
          <p:nvPr/>
        </p:nvSpPr>
        <p:spPr>
          <a:xfrm>
            <a:off x="1097101" y="3791175"/>
            <a:ext cx="2039470" cy="1131046"/>
          </a:xfrm>
          <a:custGeom>
            <a:avLst/>
            <a:gdLst>
              <a:gd name="connsiteX0" fmla="*/ 4482 w 2039470"/>
              <a:gd name="connsiteY0" fmla="*/ 452717 h 1131046"/>
              <a:gd name="connsiteX1" fmla="*/ 4482 w 2039470"/>
              <a:gd name="connsiteY1" fmla="*/ 291352 h 1131046"/>
              <a:gd name="connsiteX2" fmla="*/ 31376 w 2039470"/>
              <a:gd name="connsiteY2" fmla="*/ 389964 h 1131046"/>
              <a:gd name="connsiteX3" fmla="*/ 58270 w 2039470"/>
              <a:gd name="connsiteY3" fmla="*/ 210670 h 1131046"/>
              <a:gd name="connsiteX4" fmla="*/ 67235 w 2039470"/>
              <a:gd name="connsiteY4" fmla="*/ 354105 h 1131046"/>
              <a:gd name="connsiteX5" fmla="*/ 129988 w 2039470"/>
              <a:gd name="connsiteY5" fmla="*/ 85164 h 1131046"/>
              <a:gd name="connsiteX6" fmla="*/ 165847 w 2039470"/>
              <a:gd name="connsiteY6" fmla="*/ 273423 h 1131046"/>
              <a:gd name="connsiteX7" fmla="*/ 201706 w 2039470"/>
              <a:gd name="connsiteY7" fmla="*/ 40340 h 1131046"/>
              <a:gd name="connsiteX8" fmla="*/ 210670 w 2039470"/>
              <a:gd name="connsiteY8" fmla="*/ 237564 h 1131046"/>
              <a:gd name="connsiteX9" fmla="*/ 246529 w 2039470"/>
              <a:gd name="connsiteY9" fmla="*/ 85164 h 1131046"/>
              <a:gd name="connsiteX10" fmla="*/ 264459 w 2039470"/>
              <a:gd name="connsiteY10" fmla="*/ 246529 h 1131046"/>
              <a:gd name="connsiteX11" fmla="*/ 327211 w 2039470"/>
              <a:gd name="connsiteY11" fmla="*/ 129987 h 1131046"/>
              <a:gd name="connsiteX12" fmla="*/ 327211 w 2039470"/>
              <a:gd name="connsiteY12" fmla="*/ 389964 h 1131046"/>
              <a:gd name="connsiteX13" fmla="*/ 372035 w 2039470"/>
              <a:gd name="connsiteY13" fmla="*/ 210670 h 1131046"/>
              <a:gd name="connsiteX14" fmla="*/ 389964 w 2039470"/>
              <a:gd name="connsiteY14" fmla="*/ 443752 h 1131046"/>
              <a:gd name="connsiteX15" fmla="*/ 416859 w 2039470"/>
              <a:gd name="connsiteY15" fmla="*/ 327211 h 1131046"/>
              <a:gd name="connsiteX16" fmla="*/ 443753 w 2039470"/>
              <a:gd name="connsiteY16" fmla="*/ 614081 h 1131046"/>
              <a:gd name="connsiteX17" fmla="*/ 470647 w 2039470"/>
              <a:gd name="connsiteY17" fmla="*/ 425823 h 1131046"/>
              <a:gd name="connsiteX18" fmla="*/ 497541 w 2039470"/>
              <a:gd name="connsiteY18" fmla="*/ 721658 h 1131046"/>
              <a:gd name="connsiteX19" fmla="*/ 524435 w 2039470"/>
              <a:gd name="connsiteY19" fmla="*/ 587187 h 1131046"/>
              <a:gd name="connsiteX20" fmla="*/ 551329 w 2039470"/>
              <a:gd name="connsiteY20" fmla="*/ 900952 h 1131046"/>
              <a:gd name="connsiteX21" fmla="*/ 578223 w 2039470"/>
              <a:gd name="connsiteY21" fmla="*/ 721658 h 1131046"/>
              <a:gd name="connsiteX22" fmla="*/ 605117 w 2039470"/>
              <a:gd name="connsiteY22" fmla="*/ 1017493 h 1131046"/>
              <a:gd name="connsiteX23" fmla="*/ 632011 w 2039470"/>
              <a:gd name="connsiteY23" fmla="*/ 883023 h 1131046"/>
              <a:gd name="connsiteX24" fmla="*/ 640976 w 2039470"/>
              <a:gd name="connsiteY24" fmla="*/ 1116105 h 1131046"/>
              <a:gd name="connsiteX25" fmla="*/ 685800 w 2039470"/>
              <a:gd name="connsiteY25" fmla="*/ 918881 h 1131046"/>
              <a:gd name="connsiteX26" fmla="*/ 721659 w 2039470"/>
              <a:gd name="connsiteY26" fmla="*/ 1125070 h 1131046"/>
              <a:gd name="connsiteX27" fmla="*/ 775447 w 2039470"/>
              <a:gd name="connsiteY27" fmla="*/ 883023 h 1131046"/>
              <a:gd name="connsiteX28" fmla="*/ 811306 w 2039470"/>
              <a:gd name="connsiteY28" fmla="*/ 1080246 h 1131046"/>
              <a:gd name="connsiteX29" fmla="*/ 865094 w 2039470"/>
              <a:gd name="connsiteY29" fmla="*/ 784411 h 1131046"/>
              <a:gd name="connsiteX30" fmla="*/ 874059 w 2039470"/>
              <a:gd name="connsiteY30" fmla="*/ 945776 h 1131046"/>
              <a:gd name="connsiteX31" fmla="*/ 900953 w 2039470"/>
              <a:gd name="connsiteY31" fmla="*/ 694764 h 1131046"/>
              <a:gd name="connsiteX32" fmla="*/ 936811 w 2039470"/>
              <a:gd name="connsiteY32" fmla="*/ 847164 h 1131046"/>
              <a:gd name="connsiteX33" fmla="*/ 972670 w 2039470"/>
              <a:gd name="connsiteY33" fmla="*/ 497540 h 1131046"/>
              <a:gd name="connsiteX34" fmla="*/ 990600 w 2039470"/>
              <a:gd name="connsiteY34" fmla="*/ 685799 h 1131046"/>
              <a:gd name="connsiteX35" fmla="*/ 1035423 w 2039470"/>
              <a:gd name="connsiteY35" fmla="*/ 318246 h 1131046"/>
              <a:gd name="connsiteX36" fmla="*/ 1044388 w 2039470"/>
              <a:gd name="connsiteY36" fmla="*/ 623046 h 1131046"/>
              <a:gd name="connsiteX37" fmla="*/ 1125070 w 2039470"/>
              <a:gd name="connsiteY37" fmla="*/ 201705 h 1131046"/>
              <a:gd name="connsiteX38" fmla="*/ 1134035 w 2039470"/>
              <a:gd name="connsiteY38" fmla="*/ 479611 h 1131046"/>
              <a:gd name="connsiteX39" fmla="*/ 1187823 w 2039470"/>
              <a:gd name="connsiteY39" fmla="*/ 31376 h 1131046"/>
              <a:gd name="connsiteX40" fmla="*/ 1205753 w 2039470"/>
              <a:gd name="connsiteY40" fmla="*/ 291352 h 1131046"/>
              <a:gd name="connsiteX41" fmla="*/ 1232647 w 2039470"/>
              <a:gd name="connsiteY41" fmla="*/ 85164 h 1131046"/>
              <a:gd name="connsiteX42" fmla="*/ 1268506 w 2039470"/>
              <a:gd name="connsiteY42" fmla="*/ 327211 h 1131046"/>
              <a:gd name="connsiteX43" fmla="*/ 1304364 w 2039470"/>
              <a:gd name="connsiteY43" fmla="*/ 49305 h 1131046"/>
              <a:gd name="connsiteX44" fmla="*/ 1313329 w 2039470"/>
              <a:gd name="connsiteY44" fmla="*/ 318246 h 1131046"/>
              <a:gd name="connsiteX45" fmla="*/ 1340223 w 2039470"/>
              <a:gd name="connsiteY45" fmla="*/ 49305 h 1131046"/>
              <a:gd name="connsiteX46" fmla="*/ 1367117 w 2039470"/>
              <a:gd name="connsiteY46" fmla="*/ 389964 h 1131046"/>
              <a:gd name="connsiteX47" fmla="*/ 1385047 w 2039470"/>
              <a:gd name="connsiteY47" fmla="*/ 156881 h 1131046"/>
              <a:gd name="connsiteX48" fmla="*/ 1420906 w 2039470"/>
              <a:gd name="connsiteY48" fmla="*/ 506505 h 1131046"/>
              <a:gd name="connsiteX49" fmla="*/ 1429870 w 2039470"/>
              <a:gd name="connsiteY49" fmla="*/ 246529 h 1131046"/>
              <a:gd name="connsiteX50" fmla="*/ 1474694 w 2039470"/>
              <a:gd name="connsiteY50" fmla="*/ 623046 h 1131046"/>
              <a:gd name="connsiteX51" fmla="*/ 1492623 w 2039470"/>
              <a:gd name="connsiteY51" fmla="*/ 389964 h 1131046"/>
              <a:gd name="connsiteX52" fmla="*/ 1519517 w 2039470"/>
              <a:gd name="connsiteY52" fmla="*/ 793376 h 1131046"/>
              <a:gd name="connsiteX53" fmla="*/ 1555376 w 2039470"/>
              <a:gd name="connsiteY53" fmla="*/ 587187 h 1131046"/>
              <a:gd name="connsiteX54" fmla="*/ 1582270 w 2039470"/>
              <a:gd name="connsiteY54" fmla="*/ 883023 h 1131046"/>
              <a:gd name="connsiteX55" fmla="*/ 1618129 w 2039470"/>
              <a:gd name="connsiteY55" fmla="*/ 694764 h 1131046"/>
              <a:gd name="connsiteX56" fmla="*/ 1636059 w 2039470"/>
              <a:gd name="connsiteY56" fmla="*/ 1053352 h 1131046"/>
              <a:gd name="connsiteX57" fmla="*/ 1689847 w 2039470"/>
              <a:gd name="connsiteY57" fmla="*/ 811305 h 1131046"/>
              <a:gd name="connsiteX58" fmla="*/ 1770529 w 2039470"/>
              <a:gd name="connsiteY58" fmla="*/ 1062317 h 1131046"/>
              <a:gd name="connsiteX59" fmla="*/ 1788459 w 2039470"/>
              <a:gd name="connsiteY59" fmla="*/ 793376 h 1131046"/>
              <a:gd name="connsiteX60" fmla="*/ 1815353 w 2039470"/>
              <a:gd name="connsiteY60" fmla="*/ 981634 h 1131046"/>
              <a:gd name="connsiteX61" fmla="*/ 1842247 w 2039470"/>
              <a:gd name="connsiteY61" fmla="*/ 694764 h 1131046"/>
              <a:gd name="connsiteX62" fmla="*/ 1851211 w 2039470"/>
              <a:gd name="connsiteY62" fmla="*/ 918881 h 1131046"/>
              <a:gd name="connsiteX63" fmla="*/ 1878106 w 2039470"/>
              <a:gd name="connsiteY63" fmla="*/ 649940 h 1131046"/>
              <a:gd name="connsiteX64" fmla="*/ 1905000 w 2039470"/>
              <a:gd name="connsiteY64" fmla="*/ 820270 h 1131046"/>
              <a:gd name="connsiteX65" fmla="*/ 1922929 w 2039470"/>
              <a:gd name="connsiteY65" fmla="*/ 569258 h 1131046"/>
              <a:gd name="connsiteX66" fmla="*/ 1949823 w 2039470"/>
              <a:gd name="connsiteY66" fmla="*/ 730623 h 1131046"/>
              <a:gd name="connsiteX67" fmla="*/ 1967753 w 2039470"/>
              <a:gd name="connsiteY67" fmla="*/ 488576 h 1131046"/>
              <a:gd name="connsiteX68" fmla="*/ 2003611 w 2039470"/>
              <a:gd name="connsiteY68" fmla="*/ 658905 h 1131046"/>
              <a:gd name="connsiteX69" fmla="*/ 2003611 w 2039470"/>
              <a:gd name="connsiteY69" fmla="*/ 389964 h 1131046"/>
              <a:gd name="connsiteX70" fmla="*/ 2030506 w 2039470"/>
              <a:gd name="connsiteY70" fmla="*/ 524434 h 1131046"/>
              <a:gd name="connsiteX71" fmla="*/ 2039470 w 2039470"/>
              <a:gd name="connsiteY71" fmla="*/ 515470 h 11310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Lst>
            <a:rect l="l" t="t" r="r" b="b"/>
            <a:pathLst>
              <a:path w="2039470" h="1131046">
                <a:moveTo>
                  <a:pt x="4482" y="452717"/>
                </a:moveTo>
                <a:cubicBezTo>
                  <a:pt x="2241" y="377264"/>
                  <a:pt x="0" y="301811"/>
                  <a:pt x="4482" y="291352"/>
                </a:cubicBezTo>
                <a:cubicBezTo>
                  <a:pt x="8964" y="280893"/>
                  <a:pt x="22411" y="403411"/>
                  <a:pt x="31376" y="389964"/>
                </a:cubicBezTo>
                <a:cubicBezTo>
                  <a:pt x="40341" y="376517"/>
                  <a:pt x="52294" y="216646"/>
                  <a:pt x="58270" y="210670"/>
                </a:cubicBezTo>
                <a:cubicBezTo>
                  <a:pt x="64246" y="204694"/>
                  <a:pt x="55282" y="375023"/>
                  <a:pt x="67235" y="354105"/>
                </a:cubicBezTo>
                <a:cubicBezTo>
                  <a:pt x="79188" y="333187"/>
                  <a:pt x="113553" y="98611"/>
                  <a:pt x="129988" y="85164"/>
                </a:cubicBezTo>
                <a:cubicBezTo>
                  <a:pt x="146423" y="71717"/>
                  <a:pt x="153894" y="280894"/>
                  <a:pt x="165847" y="273423"/>
                </a:cubicBezTo>
                <a:cubicBezTo>
                  <a:pt x="177800" y="265952"/>
                  <a:pt x="194236" y="46316"/>
                  <a:pt x="201706" y="40340"/>
                </a:cubicBezTo>
                <a:cubicBezTo>
                  <a:pt x="209176" y="34364"/>
                  <a:pt x="203200" y="230093"/>
                  <a:pt x="210670" y="237564"/>
                </a:cubicBezTo>
                <a:cubicBezTo>
                  <a:pt x="218140" y="245035"/>
                  <a:pt x="237564" y="83670"/>
                  <a:pt x="246529" y="85164"/>
                </a:cubicBezTo>
                <a:cubicBezTo>
                  <a:pt x="255494" y="86658"/>
                  <a:pt x="251012" y="239059"/>
                  <a:pt x="264459" y="246529"/>
                </a:cubicBezTo>
                <a:cubicBezTo>
                  <a:pt x="277906" y="254000"/>
                  <a:pt x="316752" y="106081"/>
                  <a:pt x="327211" y="129987"/>
                </a:cubicBezTo>
                <a:cubicBezTo>
                  <a:pt x="337670" y="153893"/>
                  <a:pt x="319740" y="376517"/>
                  <a:pt x="327211" y="389964"/>
                </a:cubicBezTo>
                <a:cubicBezTo>
                  <a:pt x="334682" y="403411"/>
                  <a:pt x="361576" y="201705"/>
                  <a:pt x="372035" y="210670"/>
                </a:cubicBezTo>
                <a:cubicBezTo>
                  <a:pt x="382494" y="219635"/>
                  <a:pt x="382493" y="424329"/>
                  <a:pt x="389964" y="443752"/>
                </a:cubicBezTo>
                <a:cubicBezTo>
                  <a:pt x="397435" y="463176"/>
                  <a:pt x="407894" y="298823"/>
                  <a:pt x="416859" y="327211"/>
                </a:cubicBezTo>
                <a:cubicBezTo>
                  <a:pt x="425824" y="355599"/>
                  <a:pt x="434788" y="597646"/>
                  <a:pt x="443753" y="614081"/>
                </a:cubicBezTo>
                <a:cubicBezTo>
                  <a:pt x="452718" y="630516"/>
                  <a:pt x="461682" y="407894"/>
                  <a:pt x="470647" y="425823"/>
                </a:cubicBezTo>
                <a:cubicBezTo>
                  <a:pt x="479612" y="443752"/>
                  <a:pt x="488576" y="694764"/>
                  <a:pt x="497541" y="721658"/>
                </a:cubicBezTo>
                <a:cubicBezTo>
                  <a:pt x="506506" y="748552"/>
                  <a:pt x="515470" y="557305"/>
                  <a:pt x="524435" y="587187"/>
                </a:cubicBezTo>
                <a:cubicBezTo>
                  <a:pt x="533400" y="617069"/>
                  <a:pt x="542364" y="878540"/>
                  <a:pt x="551329" y="900952"/>
                </a:cubicBezTo>
                <a:cubicBezTo>
                  <a:pt x="560294" y="923364"/>
                  <a:pt x="569258" y="702234"/>
                  <a:pt x="578223" y="721658"/>
                </a:cubicBezTo>
                <a:cubicBezTo>
                  <a:pt x="587188" y="741082"/>
                  <a:pt x="596152" y="990599"/>
                  <a:pt x="605117" y="1017493"/>
                </a:cubicBezTo>
                <a:cubicBezTo>
                  <a:pt x="614082" y="1044387"/>
                  <a:pt x="626035" y="866588"/>
                  <a:pt x="632011" y="883023"/>
                </a:cubicBezTo>
                <a:cubicBezTo>
                  <a:pt x="637987" y="899458"/>
                  <a:pt x="632011" y="1110129"/>
                  <a:pt x="640976" y="1116105"/>
                </a:cubicBezTo>
                <a:cubicBezTo>
                  <a:pt x="649941" y="1122081"/>
                  <a:pt x="672353" y="917387"/>
                  <a:pt x="685800" y="918881"/>
                </a:cubicBezTo>
                <a:cubicBezTo>
                  <a:pt x="699247" y="920375"/>
                  <a:pt x="706718" y="1131046"/>
                  <a:pt x="721659" y="1125070"/>
                </a:cubicBezTo>
                <a:cubicBezTo>
                  <a:pt x="736600" y="1119094"/>
                  <a:pt x="760506" y="890494"/>
                  <a:pt x="775447" y="883023"/>
                </a:cubicBezTo>
                <a:cubicBezTo>
                  <a:pt x="790388" y="875552"/>
                  <a:pt x="796365" y="1096681"/>
                  <a:pt x="811306" y="1080246"/>
                </a:cubicBezTo>
                <a:cubicBezTo>
                  <a:pt x="826247" y="1063811"/>
                  <a:pt x="854635" y="806823"/>
                  <a:pt x="865094" y="784411"/>
                </a:cubicBezTo>
                <a:cubicBezTo>
                  <a:pt x="875553" y="761999"/>
                  <a:pt x="868083" y="960717"/>
                  <a:pt x="874059" y="945776"/>
                </a:cubicBezTo>
                <a:cubicBezTo>
                  <a:pt x="880035" y="930835"/>
                  <a:pt x="890494" y="711199"/>
                  <a:pt x="900953" y="694764"/>
                </a:cubicBezTo>
                <a:cubicBezTo>
                  <a:pt x="911412" y="678329"/>
                  <a:pt x="924858" y="880035"/>
                  <a:pt x="936811" y="847164"/>
                </a:cubicBezTo>
                <a:cubicBezTo>
                  <a:pt x="948764" y="814293"/>
                  <a:pt x="963705" y="524434"/>
                  <a:pt x="972670" y="497540"/>
                </a:cubicBezTo>
                <a:cubicBezTo>
                  <a:pt x="981635" y="470646"/>
                  <a:pt x="980141" y="715681"/>
                  <a:pt x="990600" y="685799"/>
                </a:cubicBezTo>
                <a:cubicBezTo>
                  <a:pt x="1001059" y="655917"/>
                  <a:pt x="1026458" y="328705"/>
                  <a:pt x="1035423" y="318246"/>
                </a:cubicBezTo>
                <a:cubicBezTo>
                  <a:pt x="1044388" y="307787"/>
                  <a:pt x="1029447" y="642470"/>
                  <a:pt x="1044388" y="623046"/>
                </a:cubicBezTo>
                <a:cubicBezTo>
                  <a:pt x="1059329" y="603623"/>
                  <a:pt x="1110129" y="225611"/>
                  <a:pt x="1125070" y="201705"/>
                </a:cubicBezTo>
                <a:cubicBezTo>
                  <a:pt x="1140011" y="177799"/>
                  <a:pt x="1123576" y="507999"/>
                  <a:pt x="1134035" y="479611"/>
                </a:cubicBezTo>
                <a:cubicBezTo>
                  <a:pt x="1144494" y="451223"/>
                  <a:pt x="1175870" y="62753"/>
                  <a:pt x="1187823" y="31376"/>
                </a:cubicBezTo>
                <a:cubicBezTo>
                  <a:pt x="1199776" y="0"/>
                  <a:pt x="1198282" y="282387"/>
                  <a:pt x="1205753" y="291352"/>
                </a:cubicBezTo>
                <a:cubicBezTo>
                  <a:pt x="1213224" y="300317"/>
                  <a:pt x="1222188" y="79188"/>
                  <a:pt x="1232647" y="85164"/>
                </a:cubicBezTo>
                <a:cubicBezTo>
                  <a:pt x="1243106" y="91140"/>
                  <a:pt x="1256553" y="333187"/>
                  <a:pt x="1268506" y="327211"/>
                </a:cubicBezTo>
                <a:cubicBezTo>
                  <a:pt x="1280459" y="321235"/>
                  <a:pt x="1296893" y="50799"/>
                  <a:pt x="1304364" y="49305"/>
                </a:cubicBezTo>
                <a:cubicBezTo>
                  <a:pt x="1311835" y="47811"/>
                  <a:pt x="1307353" y="318246"/>
                  <a:pt x="1313329" y="318246"/>
                </a:cubicBezTo>
                <a:cubicBezTo>
                  <a:pt x="1319305" y="318246"/>
                  <a:pt x="1331258" y="37352"/>
                  <a:pt x="1340223" y="49305"/>
                </a:cubicBezTo>
                <a:cubicBezTo>
                  <a:pt x="1349188" y="61258"/>
                  <a:pt x="1359646" y="372035"/>
                  <a:pt x="1367117" y="389964"/>
                </a:cubicBezTo>
                <a:cubicBezTo>
                  <a:pt x="1374588" y="407893"/>
                  <a:pt x="1376082" y="137458"/>
                  <a:pt x="1385047" y="156881"/>
                </a:cubicBezTo>
                <a:cubicBezTo>
                  <a:pt x="1394012" y="176304"/>
                  <a:pt x="1413436" y="491564"/>
                  <a:pt x="1420906" y="506505"/>
                </a:cubicBezTo>
                <a:cubicBezTo>
                  <a:pt x="1428376" y="521446"/>
                  <a:pt x="1420905" y="227105"/>
                  <a:pt x="1429870" y="246529"/>
                </a:cubicBezTo>
                <a:cubicBezTo>
                  <a:pt x="1438835" y="265953"/>
                  <a:pt x="1464235" y="599140"/>
                  <a:pt x="1474694" y="623046"/>
                </a:cubicBezTo>
                <a:cubicBezTo>
                  <a:pt x="1485153" y="646952"/>
                  <a:pt x="1485153" y="361576"/>
                  <a:pt x="1492623" y="389964"/>
                </a:cubicBezTo>
                <a:cubicBezTo>
                  <a:pt x="1500093" y="418352"/>
                  <a:pt x="1509058" y="760506"/>
                  <a:pt x="1519517" y="793376"/>
                </a:cubicBezTo>
                <a:cubicBezTo>
                  <a:pt x="1529976" y="826246"/>
                  <a:pt x="1544917" y="572246"/>
                  <a:pt x="1555376" y="587187"/>
                </a:cubicBezTo>
                <a:cubicBezTo>
                  <a:pt x="1565835" y="602128"/>
                  <a:pt x="1571811" y="865094"/>
                  <a:pt x="1582270" y="883023"/>
                </a:cubicBezTo>
                <a:cubicBezTo>
                  <a:pt x="1592729" y="900953"/>
                  <a:pt x="1609164" y="666376"/>
                  <a:pt x="1618129" y="694764"/>
                </a:cubicBezTo>
                <a:cubicBezTo>
                  <a:pt x="1627094" y="723152"/>
                  <a:pt x="1624106" y="1033929"/>
                  <a:pt x="1636059" y="1053352"/>
                </a:cubicBezTo>
                <a:cubicBezTo>
                  <a:pt x="1648012" y="1072775"/>
                  <a:pt x="1667435" y="809811"/>
                  <a:pt x="1689847" y="811305"/>
                </a:cubicBezTo>
                <a:cubicBezTo>
                  <a:pt x="1712259" y="812799"/>
                  <a:pt x="1754094" y="1065305"/>
                  <a:pt x="1770529" y="1062317"/>
                </a:cubicBezTo>
                <a:cubicBezTo>
                  <a:pt x="1786964" y="1059329"/>
                  <a:pt x="1780988" y="806823"/>
                  <a:pt x="1788459" y="793376"/>
                </a:cubicBezTo>
                <a:cubicBezTo>
                  <a:pt x="1795930" y="779929"/>
                  <a:pt x="1806388" y="998069"/>
                  <a:pt x="1815353" y="981634"/>
                </a:cubicBezTo>
                <a:cubicBezTo>
                  <a:pt x="1824318" y="965199"/>
                  <a:pt x="1836271" y="705223"/>
                  <a:pt x="1842247" y="694764"/>
                </a:cubicBezTo>
                <a:cubicBezTo>
                  <a:pt x="1848223" y="684305"/>
                  <a:pt x="1845235" y="926352"/>
                  <a:pt x="1851211" y="918881"/>
                </a:cubicBezTo>
                <a:cubicBezTo>
                  <a:pt x="1857188" y="911410"/>
                  <a:pt x="1869141" y="666375"/>
                  <a:pt x="1878106" y="649940"/>
                </a:cubicBezTo>
                <a:cubicBezTo>
                  <a:pt x="1887071" y="633505"/>
                  <a:pt x="1897530" y="833717"/>
                  <a:pt x="1905000" y="820270"/>
                </a:cubicBezTo>
                <a:cubicBezTo>
                  <a:pt x="1912471" y="806823"/>
                  <a:pt x="1915459" y="584199"/>
                  <a:pt x="1922929" y="569258"/>
                </a:cubicBezTo>
                <a:cubicBezTo>
                  <a:pt x="1930399" y="554317"/>
                  <a:pt x="1942352" y="744070"/>
                  <a:pt x="1949823" y="730623"/>
                </a:cubicBezTo>
                <a:cubicBezTo>
                  <a:pt x="1957294" y="717176"/>
                  <a:pt x="1958788" y="500529"/>
                  <a:pt x="1967753" y="488576"/>
                </a:cubicBezTo>
                <a:cubicBezTo>
                  <a:pt x="1976718" y="476623"/>
                  <a:pt x="1997635" y="675340"/>
                  <a:pt x="2003611" y="658905"/>
                </a:cubicBezTo>
                <a:cubicBezTo>
                  <a:pt x="2009587" y="642470"/>
                  <a:pt x="1999128" y="412376"/>
                  <a:pt x="2003611" y="389964"/>
                </a:cubicBezTo>
                <a:cubicBezTo>
                  <a:pt x="2008094" y="367552"/>
                  <a:pt x="2024529" y="503516"/>
                  <a:pt x="2030506" y="524434"/>
                </a:cubicBezTo>
                <a:cubicBezTo>
                  <a:pt x="2036483" y="545352"/>
                  <a:pt x="2037976" y="530411"/>
                  <a:pt x="2039470" y="515470"/>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grpSp>
        <p:nvGrpSpPr>
          <p:cNvPr id="28" name="Groupe 27"/>
          <p:cNvGrpSpPr/>
          <p:nvPr/>
        </p:nvGrpSpPr>
        <p:grpSpPr>
          <a:xfrm>
            <a:off x="1038036" y="3791969"/>
            <a:ext cx="2180806" cy="1389194"/>
            <a:chOff x="1038036" y="3791969"/>
            <a:chExt cx="2180806" cy="1389194"/>
          </a:xfrm>
        </p:grpSpPr>
        <p:cxnSp>
          <p:nvCxnSpPr>
            <p:cNvPr id="29" name="Connecteur droit 28"/>
            <p:cNvCxnSpPr/>
            <p:nvPr/>
          </p:nvCxnSpPr>
          <p:spPr>
            <a:xfrm rot="5400000">
              <a:off x="375212" y="4454793"/>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Connecteur droit 29"/>
            <p:cNvCxnSpPr/>
            <p:nvPr/>
          </p:nvCxnSpPr>
          <p:spPr>
            <a:xfrm rot="5400000">
              <a:off x="2554430" y="4516751"/>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 name="Connecteur droit avec flèche 30"/>
            <p:cNvCxnSpPr/>
            <p:nvPr/>
          </p:nvCxnSpPr>
          <p:spPr>
            <a:xfrm>
              <a:off x="1088136" y="4983146"/>
              <a:ext cx="2003807" cy="1588"/>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32" name="ZoneTexte 31"/>
          <p:cNvSpPr txBox="1"/>
          <p:nvPr/>
        </p:nvSpPr>
        <p:spPr>
          <a:xfrm>
            <a:off x="2313049" y="5698658"/>
            <a:ext cx="636713" cy="276999"/>
          </a:xfrm>
          <a:prstGeom prst="rect">
            <a:avLst/>
          </a:prstGeom>
          <a:noFill/>
        </p:spPr>
        <p:txBody>
          <a:bodyPr wrap="none" rtlCol="0">
            <a:spAutoFit/>
          </a:bodyPr>
          <a:lstStyle/>
          <a:p>
            <a:r>
              <a:rPr lang="fr-FR" sz="1200" dirty="0" smtClean="0"/>
              <a:t>40 sec</a:t>
            </a:r>
            <a:endParaRPr lang="fr-FR" sz="1200" dirty="0"/>
          </a:p>
        </p:txBody>
      </p:sp>
      <p:grpSp>
        <p:nvGrpSpPr>
          <p:cNvPr id="33" name="Groupe 32"/>
          <p:cNvGrpSpPr/>
          <p:nvPr/>
        </p:nvGrpSpPr>
        <p:grpSpPr>
          <a:xfrm>
            <a:off x="1190436" y="3944369"/>
            <a:ext cx="2180806" cy="1389194"/>
            <a:chOff x="1038036" y="3791969"/>
            <a:chExt cx="2180806" cy="1389194"/>
          </a:xfrm>
        </p:grpSpPr>
        <p:cxnSp>
          <p:nvCxnSpPr>
            <p:cNvPr id="34" name="Connecteur droit 33"/>
            <p:cNvCxnSpPr/>
            <p:nvPr/>
          </p:nvCxnSpPr>
          <p:spPr>
            <a:xfrm rot="5400000">
              <a:off x="375212" y="4454793"/>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Connecteur droit 34"/>
            <p:cNvCxnSpPr/>
            <p:nvPr/>
          </p:nvCxnSpPr>
          <p:spPr>
            <a:xfrm rot="5400000">
              <a:off x="2554430" y="4516751"/>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Connecteur droit avec flèche 35"/>
            <p:cNvCxnSpPr/>
            <p:nvPr/>
          </p:nvCxnSpPr>
          <p:spPr>
            <a:xfrm>
              <a:off x="1088136" y="4983146"/>
              <a:ext cx="2003807" cy="1588"/>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37" name="Groupe 36"/>
          <p:cNvGrpSpPr/>
          <p:nvPr/>
        </p:nvGrpSpPr>
        <p:grpSpPr>
          <a:xfrm>
            <a:off x="1342836" y="4096769"/>
            <a:ext cx="2180806" cy="1389194"/>
            <a:chOff x="1038036" y="3791969"/>
            <a:chExt cx="2180806" cy="1389194"/>
          </a:xfrm>
        </p:grpSpPr>
        <p:cxnSp>
          <p:nvCxnSpPr>
            <p:cNvPr id="38" name="Connecteur droit 37"/>
            <p:cNvCxnSpPr/>
            <p:nvPr/>
          </p:nvCxnSpPr>
          <p:spPr>
            <a:xfrm rot="5400000">
              <a:off x="375212" y="4454793"/>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Connecteur droit 38"/>
            <p:cNvCxnSpPr/>
            <p:nvPr/>
          </p:nvCxnSpPr>
          <p:spPr>
            <a:xfrm rot="5400000">
              <a:off x="2554430" y="4516751"/>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Connecteur droit avec flèche 39"/>
            <p:cNvCxnSpPr/>
            <p:nvPr/>
          </p:nvCxnSpPr>
          <p:spPr>
            <a:xfrm>
              <a:off x="1088136" y="4983146"/>
              <a:ext cx="2003807" cy="1588"/>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41" name="Groupe 40"/>
          <p:cNvGrpSpPr/>
          <p:nvPr/>
        </p:nvGrpSpPr>
        <p:grpSpPr>
          <a:xfrm>
            <a:off x="1495236" y="4249169"/>
            <a:ext cx="2180806" cy="1389194"/>
            <a:chOff x="1038036" y="3791969"/>
            <a:chExt cx="2180806" cy="1389194"/>
          </a:xfrm>
        </p:grpSpPr>
        <p:cxnSp>
          <p:nvCxnSpPr>
            <p:cNvPr id="42" name="Connecteur droit 41"/>
            <p:cNvCxnSpPr/>
            <p:nvPr/>
          </p:nvCxnSpPr>
          <p:spPr>
            <a:xfrm rot="5400000">
              <a:off x="375212" y="4454793"/>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Connecteur droit 42"/>
            <p:cNvCxnSpPr/>
            <p:nvPr/>
          </p:nvCxnSpPr>
          <p:spPr>
            <a:xfrm rot="5400000">
              <a:off x="2554430" y="4516751"/>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Connecteur droit avec flèche 43"/>
            <p:cNvCxnSpPr/>
            <p:nvPr/>
          </p:nvCxnSpPr>
          <p:spPr>
            <a:xfrm>
              <a:off x="1088136" y="4983146"/>
              <a:ext cx="2003807" cy="1588"/>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grpSp>
        <p:nvGrpSpPr>
          <p:cNvPr id="45" name="Groupe 44"/>
          <p:cNvGrpSpPr/>
          <p:nvPr/>
        </p:nvGrpSpPr>
        <p:grpSpPr>
          <a:xfrm>
            <a:off x="1647636" y="4401569"/>
            <a:ext cx="2180806" cy="1389194"/>
            <a:chOff x="1038036" y="3791969"/>
            <a:chExt cx="2180806" cy="1389194"/>
          </a:xfrm>
        </p:grpSpPr>
        <p:cxnSp>
          <p:nvCxnSpPr>
            <p:cNvPr id="46" name="Connecteur droit 45"/>
            <p:cNvCxnSpPr/>
            <p:nvPr/>
          </p:nvCxnSpPr>
          <p:spPr>
            <a:xfrm rot="5400000">
              <a:off x="375212" y="4454793"/>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Connecteur droit 46"/>
            <p:cNvCxnSpPr/>
            <p:nvPr/>
          </p:nvCxnSpPr>
          <p:spPr>
            <a:xfrm rot="5400000">
              <a:off x="2554430" y="4516751"/>
              <a:ext cx="1327236"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Connecteur droit avec flèche 47"/>
            <p:cNvCxnSpPr/>
            <p:nvPr/>
          </p:nvCxnSpPr>
          <p:spPr>
            <a:xfrm>
              <a:off x="1088136" y="4983146"/>
              <a:ext cx="2003807" cy="1588"/>
            </a:xfrm>
            <a:prstGeom prst="straightConnector1">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49" name="ZoneTexte 48"/>
          <p:cNvSpPr txBox="1"/>
          <p:nvPr/>
        </p:nvSpPr>
        <p:spPr>
          <a:xfrm>
            <a:off x="4297680" y="3858768"/>
            <a:ext cx="4590288" cy="646331"/>
          </a:xfrm>
          <a:prstGeom prst="rect">
            <a:avLst/>
          </a:prstGeom>
          <a:noFill/>
        </p:spPr>
        <p:txBody>
          <a:bodyPr wrap="square" rtlCol="0">
            <a:spAutoFit/>
          </a:bodyPr>
          <a:lstStyle/>
          <a:p>
            <a:r>
              <a:rPr lang="fr-FR" dirty="0" smtClean="0"/>
              <a:t>• </a:t>
            </a:r>
            <a:r>
              <a:rPr lang="fr-FR" dirty="0" err="1" smtClean="0"/>
              <a:t>Sliding</a:t>
            </a:r>
            <a:r>
              <a:rPr lang="fr-FR" dirty="0" smtClean="0"/>
              <a:t> </a:t>
            </a:r>
            <a:r>
              <a:rPr lang="fr-FR" dirty="0" err="1" smtClean="0"/>
              <a:t>windows</a:t>
            </a:r>
            <a:r>
              <a:rPr lang="fr-FR" dirty="0" smtClean="0"/>
              <a:t>, </a:t>
            </a:r>
            <a:r>
              <a:rPr lang="fr-FR" dirty="0" err="1" smtClean="0"/>
              <a:t>giving</a:t>
            </a:r>
            <a:r>
              <a:rPr lang="fr-FR" dirty="0" smtClean="0"/>
              <a:t> </a:t>
            </a:r>
            <a:r>
              <a:rPr lang="fr-FR" dirty="0" err="1" smtClean="0"/>
              <a:t>continuous</a:t>
            </a:r>
            <a:r>
              <a:rPr lang="fr-FR" dirty="0" smtClean="0"/>
              <a:t> </a:t>
            </a:r>
            <a:r>
              <a:rPr lang="fr-FR" dirty="0" err="1" smtClean="0"/>
              <a:t>estimate</a:t>
            </a:r>
            <a:r>
              <a:rPr lang="fr-FR" dirty="0" smtClean="0"/>
              <a:t> of </a:t>
            </a:r>
            <a:r>
              <a:rPr lang="fr-FR" dirty="0" smtClean="0">
                <a:solidFill>
                  <a:srgbClr val="FF0000"/>
                </a:solidFill>
              </a:rPr>
              <a:t>B</a:t>
            </a:r>
            <a:r>
              <a:rPr lang="fr-FR" baseline="-25000" dirty="0" smtClean="0">
                <a:solidFill>
                  <a:srgbClr val="FF0000"/>
                </a:solidFill>
              </a:rPr>
              <a:t>DC</a:t>
            </a:r>
            <a:r>
              <a:rPr lang="fr-FR" dirty="0" smtClean="0"/>
              <a:t> and </a:t>
            </a:r>
            <a:r>
              <a:rPr lang="fr-FR" dirty="0" err="1" smtClean="0">
                <a:solidFill>
                  <a:schemeClr val="bg2">
                    <a:lumMod val="50000"/>
                  </a:schemeClr>
                </a:solidFill>
              </a:rPr>
              <a:t>B</a:t>
            </a:r>
            <a:r>
              <a:rPr lang="fr-FR" baseline="-25000" dirty="0" err="1" smtClean="0">
                <a:solidFill>
                  <a:schemeClr val="bg2">
                    <a:lumMod val="50000"/>
                  </a:schemeClr>
                </a:solidFill>
              </a:rPr>
              <a:t>waves</a:t>
            </a:r>
            <a:endParaRPr lang="fr-FR" baseline="-25000" dirty="0">
              <a:solidFill>
                <a:schemeClr val="bg2">
                  <a:lumMod val="50000"/>
                </a:schemeClr>
              </a:solidFill>
            </a:endParaRPr>
          </a:p>
        </p:txBody>
      </p:sp>
      <p:sp>
        <p:nvSpPr>
          <p:cNvPr id="50" name="ZoneTexte 49"/>
          <p:cNvSpPr txBox="1"/>
          <p:nvPr/>
        </p:nvSpPr>
        <p:spPr>
          <a:xfrm>
            <a:off x="4306824" y="4572000"/>
            <a:ext cx="4562467" cy="369332"/>
          </a:xfrm>
          <a:prstGeom prst="rect">
            <a:avLst/>
          </a:prstGeom>
          <a:noFill/>
        </p:spPr>
        <p:txBody>
          <a:bodyPr wrap="none" rtlCol="0">
            <a:spAutoFit/>
          </a:bodyPr>
          <a:lstStyle/>
          <a:p>
            <a:r>
              <a:rPr lang="fr-FR" dirty="0" smtClean="0"/>
              <a:t>• Final CWF are the </a:t>
            </a:r>
            <a:r>
              <a:rPr lang="fr-FR" dirty="0" err="1" smtClean="0"/>
              <a:t>sum</a:t>
            </a:r>
            <a:r>
              <a:rPr lang="fr-FR" dirty="0" smtClean="0"/>
              <a:t> of </a:t>
            </a:r>
            <a:r>
              <a:rPr lang="fr-FR" dirty="0" smtClean="0">
                <a:solidFill>
                  <a:srgbClr val="FF0000"/>
                </a:solidFill>
              </a:rPr>
              <a:t>B</a:t>
            </a:r>
            <a:r>
              <a:rPr lang="fr-FR" baseline="-25000" dirty="0" smtClean="0">
                <a:solidFill>
                  <a:srgbClr val="FF0000"/>
                </a:solidFill>
              </a:rPr>
              <a:t>DC</a:t>
            </a:r>
            <a:r>
              <a:rPr lang="fr-FR" dirty="0" smtClean="0"/>
              <a:t> and </a:t>
            </a:r>
            <a:r>
              <a:rPr lang="fr-FR" dirty="0" err="1" smtClean="0">
                <a:solidFill>
                  <a:schemeClr val="bg2">
                    <a:lumMod val="50000"/>
                  </a:schemeClr>
                </a:solidFill>
              </a:rPr>
              <a:t>B</a:t>
            </a:r>
            <a:r>
              <a:rPr lang="fr-FR" baseline="-25000" dirty="0" err="1" smtClean="0">
                <a:solidFill>
                  <a:schemeClr val="bg2">
                    <a:lumMod val="50000"/>
                  </a:schemeClr>
                </a:solidFill>
              </a:rPr>
              <a:t>waves</a:t>
            </a:r>
            <a:r>
              <a:rPr lang="fr-FR" dirty="0" smtClean="0"/>
              <a:t> </a:t>
            </a:r>
            <a:endParaRPr lang="fr-FR" dirty="0"/>
          </a:p>
        </p:txBody>
      </p:sp>
      <p:sp>
        <p:nvSpPr>
          <p:cNvPr id="51" name="ZoneTexte 50"/>
          <p:cNvSpPr txBox="1"/>
          <p:nvPr/>
        </p:nvSpPr>
        <p:spPr>
          <a:xfrm>
            <a:off x="4297680" y="4996497"/>
            <a:ext cx="3291286" cy="369332"/>
          </a:xfrm>
          <a:prstGeom prst="rect">
            <a:avLst/>
          </a:prstGeom>
          <a:noFill/>
        </p:spPr>
        <p:txBody>
          <a:bodyPr wrap="none" rtlCol="0">
            <a:spAutoFit/>
          </a:bodyPr>
          <a:lstStyle/>
          <a:p>
            <a:r>
              <a:rPr lang="fr-FR" dirty="0" smtClean="0"/>
              <a:t>• Initial </a:t>
            </a:r>
            <a:r>
              <a:rPr lang="fr-FR" dirty="0" err="1" smtClean="0"/>
              <a:t>sample</a:t>
            </a:r>
            <a:r>
              <a:rPr lang="fr-FR" dirty="0" smtClean="0"/>
              <a:t> rate </a:t>
            </a:r>
            <a:r>
              <a:rPr lang="fr-FR" dirty="0" err="1" smtClean="0"/>
              <a:t>preserved</a:t>
            </a:r>
            <a:r>
              <a:rPr lang="fr-FR" dirty="0" smtClean="0"/>
              <a:t>.</a:t>
            </a:r>
            <a:endParaRPr lang="fr-FR" dirty="0"/>
          </a:p>
        </p:txBody>
      </p:sp>
      <p:sp>
        <p:nvSpPr>
          <p:cNvPr id="52" name="ZoneTexte 51"/>
          <p:cNvSpPr txBox="1"/>
          <p:nvPr/>
        </p:nvSpPr>
        <p:spPr>
          <a:xfrm>
            <a:off x="3727704" y="2868168"/>
            <a:ext cx="4506362" cy="369332"/>
          </a:xfrm>
          <a:prstGeom prst="rect">
            <a:avLst/>
          </a:prstGeom>
          <a:noFill/>
        </p:spPr>
        <p:txBody>
          <a:bodyPr wrap="none" rtlCol="0">
            <a:spAutoFit/>
          </a:bodyPr>
          <a:lstStyle/>
          <a:p>
            <a:r>
              <a:rPr lang="fr-FR" dirty="0" smtClean="0"/>
              <a:t>• </a:t>
            </a:r>
            <a:r>
              <a:rPr lang="fr-FR" dirty="0" smtClean="0">
                <a:solidFill>
                  <a:srgbClr val="FF0000"/>
                </a:solidFill>
              </a:rPr>
              <a:t>B</a:t>
            </a:r>
            <a:r>
              <a:rPr lang="fr-FR" baseline="-25000" dirty="0" smtClean="0">
                <a:solidFill>
                  <a:srgbClr val="FF0000"/>
                </a:solidFill>
              </a:rPr>
              <a:t>DC</a:t>
            </a:r>
            <a:r>
              <a:rPr lang="fr-FR" dirty="0" smtClean="0"/>
              <a:t> </a:t>
            </a:r>
            <a:r>
              <a:rPr lang="fr-FR" dirty="0" err="1" smtClean="0"/>
              <a:t>sample</a:t>
            </a:r>
            <a:r>
              <a:rPr lang="fr-FR" dirty="0" smtClean="0"/>
              <a:t> rate must </a:t>
            </a:r>
            <a:r>
              <a:rPr lang="fr-FR" dirty="0" err="1" smtClean="0"/>
              <a:t>be</a:t>
            </a:r>
            <a:r>
              <a:rPr lang="fr-FR" dirty="0" smtClean="0"/>
              <a:t> &gt; 1 spin </a:t>
            </a:r>
            <a:r>
              <a:rPr lang="fr-FR" dirty="0" err="1" smtClean="0"/>
              <a:t>period</a:t>
            </a:r>
            <a:r>
              <a:rPr lang="fr-FR" dirty="0" smtClean="0"/>
              <a:t>.</a:t>
            </a:r>
            <a:endParaRPr lang="fr-FR" dirty="0"/>
          </a:p>
        </p:txBody>
      </p:sp>
    </p:spTree>
  </p:cSld>
  <p:clrMapOvr>
    <a:masterClrMapping/>
  </p:clrMapOvr>
  <p:transition spd="med">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3214</TotalTime>
  <Words>1326</Words>
  <Application>Microsoft Office PowerPoint</Application>
  <PresentationFormat>Affichage à l'écran (4:3)</PresentationFormat>
  <Paragraphs>380</Paragraphs>
  <Slides>18</Slides>
  <Notes>13</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Rotonde</vt:lpstr>
      <vt:lpstr>15th CAA Cross-Calibration Workshop /17-19 April 2012 University College of London</vt:lpstr>
      <vt:lpstr>STAFF Report</vt:lpstr>
      <vt:lpstr>1. Status of data delivery:</vt:lpstr>
      <vt:lpstr>1. Status of data delivery:</vt:lpstr>
      <vt:lpstr>1. Status of data delivery:</vt:lpstr>
      <vt:lpstr>2. Delivery plan:</vt:lpstr>
      <vt:lpstr>3. Status of data pipeline:</vt:lpstr>
      <vt:lpstr>Diapositive 8</vt:lpstr>
      <vt:lpstr>Diapositive 9</vt:lpstr>
      <vt:lpstr>Diapositive 10</vt:lpstr>
      <vt:lpstr>4. STAFF-FGM Cross-Calibration:</vt:lpstr>
      <vt:lpstr>4. STAFF-FGM Cross-Calibration:</vt:lpstr>
      <vt:lpstr>4. STAFF-FGM Cross-Calibration:</vt:lpstr>
      <vt:lpstr>4. STAFF-FGM Cross-Calibration:</vt:lpstr>
      <vt:lpstr>4. STAFF-FGM Cross-Calibration:</vt:lpstr>
      <vt:lpstr>4. STAFF-FGM Cross-Calibration:</vt:lpstr>
      <vt:lpstr>4. STAFF-FGM Cross-Calibration:</vt:lpstr>
      <vt:lpstr>5.Conclusions</vt:lpstr>
    </vt:vector>
  </TitlesOfParts>
  <Company>cnrs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piberne</dc:creator>
  <cp:lastModifiedBy>patrick robert</cp:lastModifiedBy>
  <cp:revision>106</cp:revision>
  <dcterms:created xsi:type="dcterms:W3CDTF">2012-01-12T16:02:18Z</dcterms:created>
  <dcterms:modified xsi:type="dcterms:W3CDTF">2013-12-03T15:06:23Z</dcterms:modified>
</cp:coreProperties>
</file>